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7562850" cy="10688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150" d="100"/>
          <a:sy n="150" d="100"/>
        </p:scale>
        <p:origin x="-656" y="6096"/>
      </p:cViewPr>
      <p:guideLst>
        <p:guide orient="horz" pos="3366"/>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320407"/>
            <a:ext cx="6428423" cy="2291129"/>
          </a:xfrm>
        </p:spPr>
        <p:txBody>
          <a:bodyPr/>
          <a:lstStyle/>
          <a:p>
            <a:r>
              <a:rPr lang="nl-NL" smtClean="0"/>
              <a:t>Click to edit Master title style</a:t>
            </a:r>
            <a:endParaRPr lang="en-US"/>
          </a:p>
        </p:txBody>
      </p:sp>
      <p:sp>
        <p:nvSpPr>
          <p:cNvPr id="3" name="Subtitl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Click to edit Master subtitle style</a:t>
            </a:r>
            <a:endParaRPr lang="en-US"/>
          </a:p>
        </p:txBody>
      </p:sp>
      <p:sp>
        <p:nvSpPr>
          <p:cNvPr id="4" name="Date Placeholder 3"/>
          <p:cNvSpPr>
            <a:spLocks noGrp="1"/>
          </p:cNvSpPr>
          <p:nvPr>
            <p:ph type="dt" sz="half" idx="10"/>
          </p:nvPr>
        </p:nvSpPr>
        <p:spPr/>
        <p:txBody>
          <a:bodyPr/>
          <a:lstStyle/>
          <a:p>
            <a:fld id="{D0B5158C-862F-644A-894D-379579340341}" type="datetimeFigureOut">
              <a:rPr lang="en-US" smtClean="0"/>
              <a:t>9/26/11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9F334-AFAE-E14A-8594-426A21371C4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D0B5158C-862F-644A-894D-379579340341}" type="datetimeFigureOut">
              <a:rPr lang="en-US" smtClean="0"/>
              <a:t>9/26/11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9F334-AFAE-E14A-8594-426A21371C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35084" y="668040"/>
            <a:ext cx="1407530" cy="14214405"/>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312493" y="668040"/>
            <a:ext cx="4096544" cy="14214405"/>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D0B5158C-862F-644A-894D-379579340341}" type="datetimeFigureOut">
              <a:rPr lang="en-US" smtClean="0"/>
              <a:t>9/26/11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9F334-AFAE-E14A-8594-426A21371C4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D0B5158C-862F-644A-894D-379579340341}" type="datetimeFigureOut">
              <a:rPr lang="en-US" smtClean="0"/>
              <a:t>9/26/11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9F334-AFAE-E14A-8594-426A21371C4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413" y="6868441"/>
            <a:ext cx="6428423" cy="2122882"/>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Click to edit Master text styles</a:t>
            </a:r>
          </a:p>
        </p:txBody>
      </p:sp>
      <p:sp>
        <p:nvSpPr>
          <p:cNvPr id="4" name="Date Placeholder 3"/>
          <p:cNvSpPr>
            <a:spLocks noGrp="1"/>
          </p:cNvSpPr>
          <p:nvPr>
            <p:ph type="dt" sz="half" idx="10"/>
          </p:nvPr>
        </p:nvSpPr>
        <p:spPr/>
        <p:txBody>
          <a:bodyPr/>
          <a:lstStyle/>
          <a:p>
            <a:fld id="{D0B5158C-862F-644A-894D-379579340341}" type="datetimeFigureOut">
              <a:rPr lang="en-US" smtClean="0"/>
              <a:t>9/26/11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9F334-AFAE-E14A-8594-426A21371C4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4"/>
          <p:cNvSpPr>
            <a:spLocks noGrp="1"/>
          </p:cNvSpPr>
          <p:nvPr>
            <p:ph type="dt" sz="half" idx="10"/>
          </p:nvPr>
        </p:nvSpPr>
        <p:spPr/>
        <p:txBody>
          <a:bodyPr/>
          <a:lstStyle/>
          <a:p>
            <a:fld id="{D0B5158C-862F-644A-894D-379579340341}" type="datetimeFigureOut">
              <a:rPr lang="en-US" smtClean="0"/>
              <a:t>9/26/11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9F334-AFAE-E14A-8594-426A21371C4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8041"/>
            <a:ext cx="6806565" cy="178144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Date Placeholder 6"/>
          <p:cNvSpPr>
            <a:spLocks noGrp="1"/>
          </p:cNvSpPr>
          <p:nvPr>
            <p:ph type="dt" sz="half" idx="10"/>
          </p:nvPr>
        </p:nvSpPr>
        <p:spPr/>
        <p:txBody>
          <a:bodyPr/>
          <a:lstStyle/>
          <a:p>
            <a:fld id="{D0B5158C-862F-644A-894D-379579340341}" type="datetimeFigureOut">
              <a:rPr lang="en-US" smtClean="0"/>
              <a:t>9/26/11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9F334-AFAE-E14A-8594-426A21371C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2"/>
          <p:cNvSpPr>
            <a:spLocks noGrp="1"/>
          </p:cNvSpPr>
          <p:nvPr>
            <p:ph type="dt" sz="half" idx="10"/>
          </p:nvPr>
        </p:nvSpPr>
        <p:spPr/>
        <p:txBody>
          <a:bodyPr/>
          <a:lstStyle/>
          <a:p>
            <a:fld id="{D0B5158C-862F-644A-894D-379579340341}" type="datetimeFigureOut">
              <a:rPr lang="en-US" smtClean="0"/>
              <a:t>9/26/11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9F334-AFAE-E14A-8594-426A21371C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B5158C-862F-644A-894D-379579340341}" type="datetimeFigureOut">
              <a:rPr lang="en-US" smtClean="0"/>
              <a:t>9/26/11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9F334-AFAE-E14A-8594-426A21371C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5566"/>
            <a:ext cx="2488126" cy="181113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D0B5158C-862F-644A-894D-379579340341}" type="datetimeFigureOut">
              <a:rPr lang="en-US" smtClean="0"/>
              <a:t>9/26/11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9F334-AFAE-E14A-8594-426A21371C4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72" y="7482047"/>
            <a:ext cx="4537710" cy="88329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D0B5158C-862F-644A-894D-379579340341}" type="datetimeFigureOut">
              <a:rPr lang="en-US" smtClean="0"/>
              <a:t>9/26/11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9F334-AFAE-E14A-8594-426A21371C4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nl-NL" smtClean="0"/>
              <a:t>Click to edit Master title style</a:t>
            </a:r>
            <a:endParaRPr lang="en-US"/>
          </a:p>
        </p:txBody>
      </p:sp>
      <p:sp>
        <p:nvSpPr>
          <p:cNvPr id="3" name="Text Placeholder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D0B5158C-862F-644A-894D-379579340341}" type="datetimeFigureOut">
              <a:rPr lang="en-US" smtClean="0"/>
              <a:t>9/26/11</a:t>
            </a:fld>
            <a:endParaRPr lang="en-US"/>
          </a:p>
        </p:txBody>
      </p:sp>
      <p:sp>
        <p:nvSpPr>
          <p:cNvPr id="5" name="Footer Placeholder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A759F334-AFAE-E14A-8594-426A21371C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 name="Picture 31"/>
          <p:cNvPicPr>
            <a:picLocks noChangeAspect="1"/>
          </p:cNvPicPr>
          <p:nvPr/>
        </p:nvPicPr>
        <p:blipFill>
          <a:blip r:embed="rId2"/>
          <a:stretch>
            <a:fillRect/>
          </a:stretch>
        </p:blipFill>
        <p:spPr>
          <a:xfrm>
            <a:off x="1798639" y="8923038"/>
            <a:ext cx="5750034" cy="1765208"/>
          </a:xfrm>
          <a:prstGeom prst="rect">
            <a:avLst/>
          </a:prstGeom>
        </p:spPr>
      </p:pic>
      <p:sp>
        <p:nvSpPr>
          <p:cNvPr id="4" name="TextBox 11"/>
          <p:cNvSpPr txBox="1">
            <a:spLocks noChangeArrowheads="1"/>
          </p:cNvSpPr>
          <p:nvPr/>
        </p:nvSpPr>
        <p:spPr bwMode="auto">
          <a:xfrm>
            <a:off x="503242" y="8013988"/>
            <a:ext cx="6019800" cy="584776"/>
          </a:xfrm>
          <a:prstGeom prst="rect">
            <a:avLst/>
          </a:prstGeom>
          <a:noFill/>
          <a:ln w="9525">
            <a:noFill/>
            <a:miter lim="800000"/>
            <a:headEnd/>
            <a:tailEnd/>
          </a:ln>
        </p:spPr>
        <p:txBody>
          <a:bodyPr>
            <a:prstTxWarp prst="textNoShape">
              <a:avLst/>
            </a:prstTxWarp>
            <a:spAutoFit/>
          </a:bodyPr>
          <a:lstStyle/>
          <a:p>
            <a:pPr algn="just"/>
            <a:r>
              <a:rPr lang="en-US" sz="800" dirty="0">
                <a:solidFill>
                  <a:srgbClr val="FFFFFF"/>
                </a:solidFill>
                <a:latin typeface="Tahoma" charset="0"/>
                <a:ea typeface="Tahoma" charset="0"/>
                <a:cs typeface="Tahoma" charset="0"/>
              </a:rPr>
              <a:t>According to </a:t>
            </a:r>
            <a:r>
              <a:rPr lang="en-US" sz="800" dirty="0" smtClean="0">
                <a:solidFill>
                  <a:srgbClr val="FFFFFF"/>
                </a:solidFill>
                <a:latin typeface="Tahoma" charset="0"/>
                <a:ea typeface="Tahoma" charset="0"/>
                <a:cs typeface="Tahoma" charset="0"/>
              </a:rPr>
              <a:t>the Big</a:t>
            </a:r>
            <a:r>
              <a:rPr lang="en-US" sz="800" dirty="0">
                <a:solidFill>
                  <a:srgbClr val="FFFFFF"/>
                </a:solidFill>
                <a:latin typeface="Tahoma" charset="0"/>
                <a:ea typeface="Tahoma" charset="0"/>
                <a:cs typeface="Tahoma" charset="0"/>
              </a:rPr>
              <a:t>-Bang cosmology, our Universe went though a number of important stages during its evolution. One of these important cosmic stages, known as the Epoch of </a:t>
            </a:r>
            <a:r>
              <a:rPr lang="en-US" sz="800" dirty="0" err="1">
                <a:solidFill>
                  <a:srgbClr val="FFFFFF"/>
                </a:solidFill>
                <a:latin typeface="Tahoma" charset="0"/>
                <a:ea typeface="Tahoma" charset="0"/>
                <a:cs typeface="Tahoma" charset="0"/>
              </a:rPr>
              <a:t>Reionization</a:t>
            </a:r>
            <a:r>
              <a:rPr lang="en-US" sz="800" dirty="0">
                <a:solidFill>
                  <a:srgbClr val="FFFFFF"/>
                </a:solidFill>
                <a:latin typeface="Tahoma" charset="0"/>
                <a:ea typeface="Tahoma" charset="0"/>
                <a:cs typeface="Tahoma" charset="0"/>
              </a:rPr>
              <a:t> (</a:t>
            </a:r>
            <a:r>
              <a:rPr lang="en-US" sz="800" dirty="0" err="1">
                <a:solidFill>
                  <a:srgbClr val="FFFFFF"/>
                </a:solidFill>
                <a:latin typeface="Tahoma" charset="0"/>
                <a:ea typeface="Tahoma" charset="0"/>
                <a:cs typeface="Tahoma" charset="0"/>
              </a:rPr>
              <a:t>EoR</a:t>
            </a:r>
            <a:r>
              <a:rPr lang="en-US" sz="800" dirty="0">
                <a:solidFill>
                  <a:srgbClr val="FFFFFF"/>
                </a:solidFill>
                <a:latin typeface="Tahoma" charset="0"/>
                <a:ea typeface="Tahoma" charset="0"/>
                <a:cs typeface="Tahoma" charset="0"/>
              </a:rPr>
              <a:t>),  occurs about 400 million years after the Big-Bang. </a:t>
            </a:r>
            <a:r>
              <a:rPr lang="en-US" sz="800" dirty="0" smtClean="0">
                <a:solidFill>
                  <a:srgbClr val="FFFFFF"/>
                </a:solidFill>
                <a:latin typeface="Tahoma" charset="0"/>
                <a:ea typeface="Tahoma" charset="0"/>
                <a:cs typeface="Tahoma" charset="0"/>
              </a:rPr>
              <a:t>During this cosmic stage, the </a:t>
            </a:r>
            <a:r>
              <a:rPr lang="en-US" sz="800" dirty="0">
                <a:solidFill>
                  <a:srgbClr val="FFFFFF"/>
                </a:solidFill>
                <a:latin typeface="Tahoma" charset="0"/>
                <a:ea typeface="Tahoma" charset="0"/>
                <a:cs typeface="Tahoma" charset="0"/>
              </a:rPr>
              <a:t>first radiation emitting astrophysical sources </a:t>
            </a:r>
            <a:r>
              <a:rPr lang="en-US" sz="800" dirty="0" smtClean="0">
                <a:solidFill>
                  <a:srgbClr val="FFFFFF"/>
                </a:solidFill>
                <a:latin typeface="Tahoma" charset="0"/>
                <a:ea typeface="Tahoma" charset="0"/>
                <a:cs typeface="Tahoma" charset="0"/>
              </a:rPr>
              <a:t>were formed and their radiation transformed </a:t>
            </a:r>
            <a:r>
              <a:rPr lang="en-US" sz="800" dirty="0">
                <a:solidFill>
                  <a:srgbClr val="FFFFFF"/>
                </a:solidFill>
                <a:latin typeface="Tahoma" charset="0"/>
                <a:ea typeface="Tahoma" charset="0"/>
                <a:cs typeface="Tahoma" charset="0"/>
              </a:rPr>
              <a:t>hydrogen in the Universe from neutral to </a:t>
            </a:r>
            <a:r>
              <a:rPr lang="en-US" sz="800" dirty="0" smtClean="0">
                <a:solidFill>
                  <a:srgbClr val="FFFFFF"/>
                </a:solidFill>
                <a:latin typeface="Tahoma" charset="0"/>
                <a:ea typeface="Tahoma" charset="0"/>
                <a:cs typeface="Tahoma" charset="0"/>
              </a:rPr>
              <a:t>ionized</a:t>
            </a:r>
            <a:r>
              <a:rPr lang="en-US" sz="800" dirty="0">
                <a:solidFill>
                  <a:srgbClr val="FFFFFF"/>
                </a:solidFill>
                <a:latin typeface="Tahoma" charset="0"/>
                <a:ea typeface="Tahoma" charset="0"/>
                <a:cs typeface="Tahoma" charset="0"/>
              </a:rPr>
              <a:t> </a:t>
            </a:r>
            <a:r>
              <a:rPr lang="en-US" sz="800" dirty="0" smtClean="0">
                <a:solidFill>
                  <a:srgbClr val="FFFFFF"/>
                </a:solidFill>
                <a:latin typeface="Tahoma" charset="0"/>
                <a:ea typeface="Tahoma" charset="0"/>
                <a:cs typeface="Tahoma" charset="0"/>
              </a:rPr>
              <a:t>state.</a:t>
            </a:r>
            <a:endParaRPr lang="en-US" sz="800" dirty="0">
              <a:solidFill>
                <a:srgbClr val="FFFFFF"/>
              </a:solidFill>
              <a:latin typeface="Tahoma" charset="0"/>
              <a:ea typeface="Tahoma" charset="0"/>
              <a:cs typeface="Tahoma" charset="0"/>
            </a:endParaRPr>
          </a:p>
        </p:txBody>
      </p:sp>
      <p:grpSp>
        <p:nvGrpSpPr>
          <p:cNvPr id="6" name="Group 43"/>
          <p:cNvGrpSpPr>
            <a:grpSpLocks/>
          </p:cNvGrpSpPr>
          <p:nvPr/>
        </p:nvGrpSpPr>
        <p:grpSpPr bwMode="auto">
          <a:xfrm>
            <a:off x="-6494450" y="-1941611"/>
            <a:ext cx="2590788" cy="6249987"/>
            <a:chOff x="4314043" y="2146300"/>
            <a:chExt cx="2590788" cy="6250385"/>
          </a:xfrm>
        </p:grpSpPr>
        <p:grpSp>
          <p:nvGrpSpPr>
            <p:cNvPr id="7" name="Group 15"/>
            <p:cNvGrpSpPr>
              <a:grpSpLocks/>
            </p:cNvGrpSpPr>
            <p:nvPr/>
          </p:nvGrpSpPr>
          <p:grpSpPr bwMode="auto">
            <a:xfrm>
              <a:off x="4618831" y="2146300"/>
              <a:ext cx="2286000" cy="5657911"/>
              <a:chOff x="-257967" y="852142"/>
              <a:chExt cx="2285999" cy="5657796"/>
            </a:xfrm>
          </p:grpSpPr>
          <p:sp>
            <p:nvSpPr>
              <p:cNvPr id="11" name="TextBox 8"/>
              <p:cNvSpPr txBox="1">
                <a:spLocks noChangeArrowheads="1"/>
              </p:cNvSpPr>
              <p:nvPr/>
            </p:nvSpPr>
            <p:spPr bwMode="auto">
              <a:xfrm>
                <a:off x="-257967" y="852142"/>
                <a:ext cx="2285999" cy="400102"/>
              </a:xfrm>
              <a:prstGeom prst="rect">
                <a:avLst/>
              </a:prstGeom>
              <a:noFill/>
              <a:ln w="9525">
                <a:noFill/>
                <a:miter lim="800000"/>
                <a:headEnd/>
                <a:tailEnd/>
              </a:ln>
            </p:spPr>
            <p:txBody>
              <a:bodyPr>
                <a:prstTxWarp prst="textNoShape">
                  <a:avLst/>
                </a:prstTxWarp>
                <a:spAutoFit/>
              </a:bodyPr>
              <a:lstStyle/>
              <a:p>
                <a:r>
                  <a:rPr lang="en-US" sz="1000" b="1" dirty="0">
                    <a:solidFill>
                      <a:schemeClr val="bg1"/>
                    </a:solidFill>
                    <a:latin typeface="Tahoma" charset="0"/>
                    <a:ea typeface="Tahoma" charset="0"/>
                    <a:cs typeface="Tahoma" charset="0"/>
                  </a:rPr>
                  <a:t>13.7 </a:t>
                </a:r>
                <a:r>
                  <a:rPr lang="en-US" sz="1000" b="1" dirty="0" smtClean="0">
                    <a:solidFill>
                      <a:srgbClr val="FFFFFF"/>
                    </a:solidFill>
                    <a:latin typeface="Tahoma" charset="0"/>
                    <a:ea typeface="Tahoma" charset="0"/>
                    <a:cs typeface="Tahoma" charset="0"/>
                  </a:rPr>
                  <a:t>billion years</a:t>
                </a:r>
                <a:endParaRPr lang="en-US" sz="1000" b="1" dirty="0">
                  <a:solidFill>
                    <a:srgbClr val="FFFFFF"/>
                  </a:solidFill>
                  <a:latin typeface="Tahoma" charset="0"/>
                  <a:ea typeface="Tahoma" charset="0"/>
                  <a:cs typeface="Tahoma" charset="0"/>
                </a:endParaRPr>
              </a:p>
              <a:p>
                <a:r>
                  <a:rPr lang="en-US" sz="1000" b="1" dirty="0">
                    <a:solidFill>
                      <a:srgbClr val="FFFFFF"/>
                    </a:solidFill>
                    <a:latin typeface="Tahoma" charset="0"/>
                    <a:ea typeface="Tahoma" charset="0"/>
                    <a:cs typeface="Tahoma" charset="0"/>
                  </a:rPr>
                  <a:t>(</a:t>
                </a:r>
                <a:r>
                  <a:rPr lang="en-US" sz="1000" b="1" dirty="0">
                    <a:solidFill>
                      <a:srgbClr val="FF0000"/>
                    </a:solidFill>
                    <a:latin typeface="Tahoma" charset="0"/>
                    <a:ea typeface="Tahoma" charset="0"/>
                    <a:cs typeface="Tahoma" charset="0"/>
                  </a:rPr>
                  <a:t>z</a:t>
                </a:r>
                <a:r>
                  <a:rPr lang="en-US" sz="1000" b="1" dirty="0">
                    <a:solidFill>
                      <a:srgbClr val="FFFFFF"/>
                    </a:solidFill>
                    <a:latin typeface="Tahoma" charset="0"/>
                    <a:ea typeface="Tahoma" charset="0"/>
                    <a:cs typeface="Tahoma" charset="0"/>
                  </a:rPr>
                  <a:t>~</a:t>
                </a:r>
                <a:r>
                  <a:rPr lang="en-US" sz="1000" b="1" dirty="0">
                    <a:solidFill>
                      <a:srgbClr val="FF0000"/>
                    </a:solidFill>
                    <a:latin typeface="Tahoma" charset="0"/>
                    <a:ea typeface="Tahoma" charset="0"/>
                    <a:cs typeface="Tahoma" charset="0"/>
                  </a:rPr>
                  <a:t>1100</a:t>
                </a:r>
                <a:r>
                  <a:rPr lang="en-US" sz="1000" b="1" dirty="0">
                    <a:solidFill>
                      <a:srgbClr val="FFFFFF"/>
                    </a:solidFill>
                    <a:latin typeface="Tahoma" charset="0"/>
                    <a:ea typeface="Tahoma" charset="0"/>
                    <a:cs typeface="Tahoma" charset="0"/>
                  </a:rPr>
                  <a:t>)</a:t>
                </a:r>
              </a:p>
            </p:txBody>
          </p:sp>
          <p:sp>
            <p:nvSpPr>
              <p:cNvPr id="12" name="TextBox 9"/>
              <p:cNvSpPr txBox="1">
                <a:spLocks noChangeArrowheads="1"/>
              </p:cNvSpPr>
              <p:nvPr/>
            </p:nvSpPr>
            <p:spPr bwMode="auto">
              <a:xfrm>
                <a:off x="-257967" y="2985699"/>
                <a:ext cx="2133599" cy="400102"/>
              </a:xfrm>
              <a:prstGeom prst="rect">
                <a:avLst/>
              </a:prstGeom>
              <a:noFill/>
              <a:ln w="9525">
                <a:noFill/>
                <a:miter lim="800000"/>
                <a:headEnd/>
                <a:tailEnd/>
              </a:ln>
            </p:spPr>
            <p:txBody>
              <a:bodyPr>
                <a:prstTxWarp prst="textNoShape">
                  <a:avLst/>
                </a:prstTxWarp>
                <a:spAutoFit/>
              </a:bodyPr>
              <a:lstStyle/>
              <a:p>
                <a:r>
                  <a:rPr lang="en-US" sz="1000" b="1" dirty="0">
                    <a:solidFill>
                      <a:schemeClr val="bg1"/>
                    </a:solidFill>
                    <a:latin typeface="Tahoma" charset="0"/>
                    <a:ea typeface="Tahoma" charset="0"/>
                    <a:cs typeface="Tahoma" charset="0"/>
                  </a:rPr>
                  <a:t>13.2 </a:t>
                </a:r>
                <a:r>
                  <a:rPr lang="en-US" sz="1000" b="1" dirty="0" smtClean="0">
                    <a:solidFill>
                      <a:srgbClr val="FFFFFF"/>
                    </a:solidFill>
                    <a:latin typeface="Tahoma" charset="0"/>
                    <a:ea typeface="Tahoma" charset="0"/>
                    <a:cs typeface="Tahoma" charset="0"/>
                  </a:rPr>
                  <a:t>billion years</a:t>
                </a:r>
                <a:endParaRPr lang="en-US" sz="1000" b="1" dirty="0">
                  <a:solidFill>
                    <a:srgbClr val="FFFFFF"/>
                  </a:solidFill>
                  <a:latin typeface="Tahoma" charset="0"/>
                  <a:ea typeface="Tahoma" charset="0"/>
                  <a:cs typeface="Tahoma" charset="0"/>
                </a:endParaRPr>
              </a:p>
              <a:p>
                <a:r>
                  <a:rPr lang="en-US" sz="1000" b="1" dirty="0">
                    <a:solidFill>
                      <a:srgbClr val="FFFFFF"/>
                    </a:solidFill>
                    <a:latin typeface="Tahoma" charset="0"/>
                    <a:ea typeface="Tahoma" charset="0"/>
                    <a:cs typeface="Tahoma" charset="0"/>
                  </a:rPr>
                  <a:t>(</a:t>
                </a:r>
                <a:r>
                  <a:rPr lang="en-US" sz="1000" b="1" dirty="0">
                    <a:solidFill>
                      <a:srgbClr val="FF0000"/>
                    </a:solidFill>
                    <a:latin typeface="Tahoma" charset="0"/>
                    <a:ea typeface="Tahoma" charset="0"/>
                    <a:cs typeface="Tahoma" charset="0"/>
                  </a:rPr>
                  <a:t>z</a:t>
                </a:r>
                <a:r>
                  <a:rPr lang="en-US" sz="1000" b="1" dirty="0">
                    <a:solidFill>
                      <a:srgbClr val="FFFFFF"/>
                    </a:solidFill>
                    <a:latin typeface="Tahoma" charset="0"/>
                    <a:ea typeface="Tahoma" charset="0"/>
                    <a:cs typeface="Tahoma" charset="0"/>
                  </a:rPr>
                  <a:t>~</a:t>
                </a:r>
                <a:r>
                  <a:rPr lang="en-US" sz="1000" b="1" dirty="0">
                    <a:solidFill>
                      <a:srgbClr val="FF0000"/>
                    </a:solidFill>
                    <a:latin typeface="Tahoma" charset="0"/>
                    <a:ea typeface="Tahoma" charset="0"/>
                    <a:cs typeface="Tahoma" charset="0"/>
                  </a:rPr>
                  <a:t>10</a:t>
                </a:r>
                <a:r>
                  <a:rPr lang="en-US" sz="1000" b="1" dirty="0">
                    <a:solidFill>
                      <a:srgbClr val="FFFFFF"/>
                    </a:solidFill>
                    <a:latin typeface="Tahoma" charset="0"/>
                    <a:ea typeface="Tahoma" charset="0"/>
                    <a:cs typeface="Tahoma" charset="0"/>
                  </a:rPr>
                  <a:t>)</a:t>
                </a:r>
              </a:p>
            </p:txBody>
          </p:sp>
          <p:sp>
            <p:nvSpPr>
              <p:cNvPr id="13" name="TextBox 10"/>
              <p:cNvSpPr txBox="1">
                <a:spLocks noChangeArrowheads="1"/>
              </p:cNvSpPr>
              <p:nvPr/>
            </p:nvSpPr>
            <p:spPr bwMode="auto">
              <a:xfrm>
                <a:off x="-257967" y="4260653"/>
                <a:ext cx="2133599" cy="554022"/>
              </a:xfrm>
              <a:prstGeom prst="rect">
                <a:avLst/>
              </a:prstGeom>
              <a:noFill/>
              <a:ln w="9525">
                <a:noFill/>
                <a:miter lim="800000"/>
                <a:headEnd/>
                <a:tailEnd/>
              </a:ln>
            </p:spPr>
            <p:txBody>
              <a:bodyPr>
                <a:prstTxWarp prst="textNoShape">
                  <a:avLst/>
                </a:prstTxWarp>
                <a:spAutoFit/>
              </a:bodyPr>
              <a:lstStyle/>
              <a:p>
                <a:pPr>
                  <a:defRPr/>
                </a:pPr>
                <a:r>
                  <a:rPr lang="en-US" sz="1000" b="1" cap="small" dirty="0">
                    <a:solidFill>
                      <a:srgbClr val="FF0000"/>
                    </a:solidFill>
                    <a:latin typeface="Tahoma" charset="0"/>
                    <a:ea typeface="Tahoma" charset="0"/>
                    <a:cs typeface="Tahoma" charset="0"/>
                  </a:rPr>
                  <a:t>e</a:t>
                </a:r>
                <a:r>
                  <a:rPr lang="en-US" sz="1000" b="1" cap="small" dirty="0" smtClean="0">
                    <a:solidFill>
                      <a:srgbClr val="FF0000"/>
                    </a:solidFill>
                    <a:latin typeface="Tahoma" charset="0"/>
                    <a:ea typeface="Tahoma" charset="0"/>
                    <a:cs typeface="Tahoma" charset="0"/>
                  </a:rPr>
                  <a:t>xtragalactic foregrounds</a:t>
                </a:r>
                <a:endParaRPr lang="en-US" sz="1000" b="1" cap="small" dirty="0">
                  <a:solidFill>
                    <a:srgbClr val="FF0000"/>
                  </a:solidFill>
                  <a:latin typeface="Tahoma" charset="0"/>
                  <a:ea typeface="Tahoma" charset="0"/>
                  <a:cs typeface="Tahoma" charset="0"/>
                </a:endParaRPr>
              </a:p>
              <a:p>
                <a:pPr>
                  <a:defRPr/>
                </a:pPr>
                <a:r>
                  <a:rPr lang="en-US" sz="1000" b="1" dirty="0" smtClean="0">
                    <a:solidFill>
                      <a:schemeClr val="bg1"/>
                    </a:solidFill>
                    <a:latin typeface="Tahoma" charset="0"/>
                    <a:ea typeface="Tahoma" charset="0"/>
                    <a:cs typeface="Tahoma" charset="0"/>
                  </a:rPr>
                  <a:t>11.5 </a:t>
                </a:r>
                <a:r>
                  <a:rPr lang="en-US" sz="1000" b="1" dirty="0" smtClean="0">
                    <a:solidFill>
                      <a:srgbClr val="FFFFFF"/>
                    </a:solidFill>
                    <a:latin typeface="Tahoma" charset="0"/>
                    <a:ea typeface="Tahoma" charset="0"/>
                    <a:cs typeface="Tahoma" charset="0"/>
                  </a:rPr>
                  <a:t>billion years</a:t>
                </a:r>
                <a:endParaRPr lang="en-US" sz="1000" b="1" dirty="0">
                  <a:solidFill>
                    <a:srgbClr val="FFFFFF"/>
                  </a:solidFill>
                  <a:latin typeface="Tahoma" charset="0"/>
                  <a:ea typeface="Tahoma" charset="0"/>
                  <a:cs typeface="Tahoma" charset="0"/>
                </a:endParaRPr>
              </a:p>
              <a:p>
                <a:pPr>
                  <a:defRPr/>
                </a:pPr>
                <a:r>
                  <a:rPr lang="en-US" sz="1000" b="1" dirty="0">
                    <a:solidFill>
                      <a:srgbClr val="FFFFFF"/>
                    </a:solidFill>
                    <a:latin typeface="Tahoma" charset="0"/>
                    <a:ea typeface="Tahoma" charset="0"/>
                    <a:cs typeface="Tahoma" charset="0"/>
                  </a:rPr>
                  <a:t>(</a:t>
                </a:r>
                <a:r>
                  <a:rPr lang="en-US" sz="1000" b="1" dirty="0">
                    <a:solidFill>
                      <a:srgbClr val="FF0000"/>
                    </a:solidFill>
                    <a:latin typeface="Tahoma" charset="0"/>
                    <a:ea typeface="Tahoma" charset="0"/>
                    <a:cs typeface="Tahoma" charset="0"/>
                  </a:rPr>
                  <a:t>z</a:t>
                </a:r>
                <a:r>
                  <a:rPr lang="en-US" sz="1000" b="1" dirty="0">
                    <a:solidFill>
                      <a:srgbClr val="FFFFFF"/>
                    </a:solidFill>
                    <a:latin typeface="Tahoma" charset="0"/>
                    <a:ea typeface="Tahoma" charset="0"/>
                    <a:cs typeface="Tahoma" charset="0"/>
                  </a:rPr>
                  <a:t>~</a:t>
                </a:r>
                <a:r>
                  <a:rPr lang="en-US" sz="1000" b="1" dirty="0">
                    <a:solidFill>
                      <a:srgbClr val="FF0000"/>
                    </a:solidFill>
                    <a:latin typeface="Tahoma" charset="0"/>
                    <a:ea typeface="Tahoma" charset="0"/>
                    <a:cs typeface="Tahoma" charset="0"/>
                  </a:rPr>
                  <a:t>3</a:t>
                </a:r>
                <a:r>
                  <a:rPr lang="en-US" sz="1000" b="1" dirty="0">
                    <a:solidFill>
                      <a:srgbClr val="FFFFFF"/>
                    </a:solidFill>
                    <a:latin typeface="Tahoma" charset="0"/>
                    <a:ea typeface="Tahoma" charset="0"/>
                    <a:cs typeface="Tahoma" charset="0"/>
                  </a:rPr>
                  <a:t>)</a:t>
                </a:r>
              </a:p>
            </p:txBody>
          </p:sp>
          <p:sp>
            <p:nvSpPr>
              <p:cNvPr id="14" name="TextBox 11"/>
              <p:cNvSpPr txBox="1">
                <a:spLocks noChangeArrowheads="1"/>
              </p:cNvSpPr>
              <p:nvPr/>
            </p:nvSpPr>
            <p:spPr bwMode="auto">
              <a:xfrm>
                <a:off x="-257967" y="4890918"/>
                <a:ext cx="2057399" cy="554061"/>
              </a:xfrm>
              <a:prstGeom prst="rect">
                <a:avLst/>
              </a:prstGeom>
              <a:noFill/>
              <a:ln w="9525">
                <a:noFill/>
                <a:miter lim="800000"/>
                <a:headEnd/>
                <a:tailEnd/>
              </a:ln>
            </p:spPr>
            <p:txBody>
              <a:bodyPr>
                <a:prstTxWarp prst="textNoShape">
                  <a:avLst/>
                </a:prstTxWarp>
                <a:spAutoFit/>
              </a:bodyPr>
              <a:lstStyle/>
              <a:p>
                <a:pPr>
                  <a:defRPr/>
                </a:pPr>
                <a:r>
                  <a:rPr lang="en-US" sz="1000" b="1" cap="small" dirty="0">
                    <a:solidFill>
                      <a:srgbClr val="FF0000"/>
                    </a:solidFill>
                    <a:latin typeface="Tahoma" charset="0"/>
                    <a:ea typeface="Tahoma" charset="0"/>
                    <a:cs typeface="Tahoma" charset="0"/>
                  </a:rPr>
                  <a:t>g</a:t>
                </a:r>
                <a:r>
                  <a:rPr lang="en-US" sz="1000" b="1" cap="small" dirty="0" smtClean="0">
                    <a:solidFill>
                      <a:srgbClr val="FF0000"/>
                    </a:solidFill>
                    <a:latin typeface="Tahoma" charset="0"/>
                    <a:ea typeface="Tahoma" charset="0"/>
                    <a:cs typeface="Tahoma" charset="0"/>
                  </a:rPr>
                  <a:t>alactic foregrounds</a:t>
                </a:r>
                <a:endParaRPr lang="en-US" sz="1000" b="1" dirty="0">
                  <a:solidFill>
                    <a:schemeClr val="bg1"/>
                  </a:solidFill>
                  <a:latin typeface="Tahoma" charset="0"/>
                  <a:ea typeface="Tahoma" charset="0"/>
                  <a:cs typeface="Tahoma" charset="0"/>
                </a:endParaRPr>
              </a:p>
              <a:p>
                <a:pPr>
                  <a:defRPr/>
                </a:pPr>
                <a:r>
                  <a:rPr lang="en-US" sz="1000" b="1" dirty="0">
                    <a:solidFill>
                      <a:schemeClr val="bg1"/>
                    </a:solidFill>
                    <a:latin typeface="Tahoma" charset="0"/>
                    <a:ea typeface="Tahoma" charset="0"/>
                    <a:cs typeface="Tahoma" charset="0"/>
                  </a:rPr>
                  <a:t>1 </a:t>
                </a:r>
                <a:r>
                  <a:rPr lang="en-US" sz="1000" b="1" dirty="0" smtClean="0">
                    <a:solidFill>
                      <a:srgbClr val="FFFFFF"/>
                    </a:solidFill>
                    <a:latin typeface="Tahoma" charset="0"/>
                    <a:ea typeface="Tahoma" charset="0"/>
                    <a:cs typeface="Tahoma" charset="0"/>
                  </a:rPr>
                  <a:t>thousand years</a:t>
                </a:r>
                <a:endParaRPr lang="en-US" sz="1000" b="1" dirty="0">
                  <a:solidFill>
                    <a:srgbClr val="FFFFFF"/>
                  </a:solidFill>
                  <a:latin typeface="Tahoma" charset="0"/>
                  <a:ea typeface="Tahoma" charset="0"/>
                  <a:cs typeface="Tahoma" charset="0"/>
                </a:endParaRPr>
              </a:p>
              <a:p>
                <a:pPr>
                  <a:defRPr/>
                </a:pPr>
                <a:r>
                  <a:rPr lang="en-US" sz="1000" b="1" dirty="0">
                    <a:solidFill>
                      <a:srgbClr val="FFFFFF"/>
                    </a:solidFill>
                    <a:latin typeface="Tahoma" charset="0"/>
                    <a:ea typeface="Tahoma" charset="0"/>
                    <a:cs typeface="Tahoma" charset="0"/>
                  </a:rPr>
                  <a:t>(</a:t>
                </a:r>
                <a:r>
                  <a:rPr lang="en-US" sz="1000" b="1" dirty="0">
                    <a:solidFill>
                      <a:srgbClr val="FF0000"/>
                    </a:solidFill>
                    <a:latin typeface="Tahoma" charset="0"/>
                    <a:ea typeface="Tahoma" charset="0"/>
                    <a:cs typeface="Tahoma" charset="0"/>
                  </a:rPr>
                  <a:t>z</a:t>
                </a:r>
                <a:r>
                  <a:rPr lang="en-US" sz="1000" b="1" dirty="0">
                    <a:solidFill>
                      <a:srgbClr val="FFFFFF"/>
                    </a:solidFill>
                    <a:latin typeface="Tahoma" charset="0"/>
                    <a:ea typeface="Tahoma" charset="0"/>
                    <a:cs typeface="Tahoma" charset="0"/>
                  </a:rPr>
                  <a:t>~</a:t>
                </a:r>
                <a:r>
                  <a:rPr lang="en-US" sz="1000" b="1" dirty="0">
                    <a:solidFill>
                      <a:srgbClr val="FF0000"/>
                    </a:solidFill>
                    <a:latin typeface="Tahoma" charset="0"/>
                    <a:ea typeface="Tahoma" charset="0"/>
                    <a:cs typeface="Tahoma" charset="0"/>
                  </a:rPr>
                  <a:t>0</a:t>
                </a:r>
                <a:r>
                  <a:rPr lang="en-US" sz="1000" b="1" dirty="0">
                    <a:solidFill>
                      <a:srgbClr val="FFFFFF"/>
                    </a:solidFill>
                    <a:latin typeface="Tahoma" charset="0"/>
                    <a:ea typeface="Tahoma" charset="0"/>
                    <a:cs typeface="Tahoma" charset="0"/>
                  </a:rPr>
                  <a:t>)</a:t>
                </a:r>
              </a:p>
            </p:txBody>
          </p:sp>
          <p:sp>
            <p:nvSpPr>
              <p:cNvPr id="15" name="TextBox 12"/>
              <p:cNvSpPr txBox="1">
                <a:spLocks noChangeArrowheads="1"/>
              </p:cNvSpPr>
              <p:nvPr/>
            </p:nvSpPr>
            <p:spPr bwMode="auto">
              <a:xfrm>
                <a:off x="-257967" y="5511657"/>
                <a:ext cx="1828799" cy="369904"/>
              </a:xfrm>
              <a:prstGeom prst="rect">
                <a:avLst/>
              </a:prstGeom>
              <a:noFill/>
              <a:ln w="9525">
                <a:noFill/>
                <a:miter lim="800000"/>
                <a:headEnd/>
                <a:tailEnd/>
              </a:ln>
            </p:spPr>
            <p:txBody>
              <a:bodyPr>
                <a:prstTxWarp prst="textNoShape">
                  <a:avLst/>
                </a:prstTxWarp>
                <a:spAutoFit/>
              </a:bodyPr>
              <a:lstStyle/>
              <a:p>
                <a:pPr>
                  <a:defRPr/>
                </a:pPr>
                <a:r>
                  <a:rPr lang="en-US" sz="1000" b="1" cap="small" dirty="0" smtClean="0">
                    <a:solidFill>
                      <a:schemeClr val="bg1"/>
                    </a:solidFill>
                    <a:latin typeface="Tahoma" charset="0"/>
                    <a:ea typeface="Tahoma" charset="0"/>
                    <a:cs typeface="Tahoma" charset="0"/>
                  </a:rPr>
                  <a:t>ionosphere</a:t>
                </a:r>
                <a:endParaRPr lang="en-US" sz="1000" b="1" cap="small" dirty="0">
                  <a:solidFill>
                    <a:schemeClr val="bg1"/>
                  </a:solidFill>
                  <a:latin typeface="Tahoma" charset="0"/>
                  <a:ea typeface="Tahoma" charset="0"/>
                  <a:cs typeface="Tahoma" charset="0"/>
                </a:endParaRPr>
              </a:p>
              <a:p>
                <a:pPr>
                  <a:defRPr/>
                </a:pPr>
                <a:r>
                  <a:rPr lang="en-US" sz="1000" b="1" dirty="0">
                    <a:solidFill>
                      <a:schemeClr val="bg1"/>
                    </a:solidFill>
                    <a:latin typeface="Tahoma" charset="0"/>
                    <a:ea typeface="Tahoma" charset="0"/>
                    <a:cs typeface="Tahoma" charset="0"/>
                  </a:rPr>
                  <a:t>0.6 </a:t>
                </a:r>
                <a:r>
                  <a:rPr lang="en-US" sz="1000" b="1" dirty="0" smtClean="0">
                    <a:solidFill>
                      <a:schemeClr val="bg1"/>
                    </a:solidFill>
                    <a:latin typeface="Tahoma" charset="0"/>
                    <a:ea typeface="Tahoma" charset="0"/>
                    <a:cs typeface="Tahoma" charset="0"/>
                  </a:rPr>
                  <a:t>milliseconds </a:t>
                </a:r>
                <a:endParaRPr lang="en-US" sz="1000" b="1" dirty="0">
                  <a:solidFill>
                    <a:srgbClr val="FFFFFF"/>
                  </a:solidFill>
                  <a:latin typeface="Tahoma" charset="0"/>
                  <a:ea typeface="Tahoma" charset="0"/>
                  <a:cs typeface="Tahoma" charset="0"/>
                </a:endParaRPr>
              </a:p>
            </p:txBody>
          </p:sp>
          <p:sp>
            <p:nvSpPr>
              <p:cNvPr id="16" name="TextBox 13"/>
              <p:cNvSpPr txBox="1">
                <a:spLocks noChangeArrowheads="1"/>
              </p:cNvSpPr>
              <p:nvPr/>
            </p:nvSpPr>
            <p:spPr bwMode="auto">
              <a:xfrm>
                <a:off x="-257967" y="6109836"/>
                <a:ext cx="1828800" cy="400102"/>
              </a:xfrm>
              <a:prstGeom prst="rect">
                <a:avLst/>
              </a:prstGeom>
              <a:noFill/>
              <a:ln w="9525">
                <a:noFill/>
                <a:miter lim="800000"/>
                <a:headEnd/>
                <a:tailEnd/>
              </a:ln>
            </p:spPr>
            <p:txBody>
              <a:bodyPr>
                <a:prstTxWarp prst="textNoShape">
                  <a:avLst/>
                </a:prstTxWarp>
                <a:spAutoFit/>
              </a:bodyPr>
              <a:lstStyle/>
              <a:p>
                <a:r>
                  <a:rPr lang="en-US" sz="1000" b="1" dirty="0">
                    <a:solidFill>
                      <a:schemeClr val="bg1"/>
                    </a:solidFill>
                    <a:latin typeface="Tahoma" charset="0"/>
                    <a:ea typeface="Tahoma" charset="0"/>
                    <a:cs typeface="Tahoma" charset="0"/>
                  </a:rPr>
                  <a:t>LOFAR</a:t>
                </a:r>
              </a:p>
              <a:p>
                <a:r>
                  <a:rPr lang="en-US" sz="1000" b="1" dirty="0">
                    <a:solidFill>
                      <a:schemeClr val="bg1"/>
                    </a:solidFill>
                    <a:latin typeface="Tahoma" charset="0"/>
                    <a:ea typeface="Tahoma" charset="0"/>
                    <a:cs typeface="Tahoma" charset="0"/>
                  </a:rPr>
                  <a:t>0.4 </a:t>
                </a:r>
                <a:r>
                  <a:rPr lang="en-US" sz="1000" b="1" dirty="0" smtClean="0">
                    <a:solidFill>
                      <a:schemeClr val="bg1"/>
                    </a:solidFill>
                    <a:latin typeface="Tahoma" charset="0"/>
                    <a:ea typeface="Tahoma" charset="0"/>
                    <a:cs typeface="Tahoma" charset="0"/>
                  </a:rPr>
                  <a:t>milliseconds </a:t>
                </a:r>
                <a:endParaRPr lang="en-US" sz="1000" b="1" dirty="0">
                  <a:solidFill>
                    <a:srgbClr val="FFFFFF"/>
                  </a:solidFill>
                  <a:latin typeface="Tahoma" charset="0"/>
                  <a:ea typeface="Tahoma" charset="0"/>
                  <a:cs typeface="Tahoma" charset="0"/>
                </a:endParaRPr>
              </a:p>
            </p:txBody>
          </p:sp>
        </p:grpSp>
        <p:grpSp>
          <p:nvGrpSpPr>
            <p:cNvPr id="8" name="Group 41"/>
            <p:cNvGrpSpPr>
              <a:grpSpLocks/>
            </p:cNvGrpSpPr>
            <p:nvPr/>
          </p:nvGrpSpPr>
          <p:grpSpPr bwMode="auto">
            <a:xfrm>
              <a:off x="4314043" y="2300297"/>
              <a:ext cx="247638" cy="6096388"/>
              <a:chOff x="1019821" y="2299900"/>
              <a:chExt cx="247638" cy="6096388"/>
            </a:xfrm>
          </p:grpSpPr>
          <p:cxnSp>
            <p:nvCxnSpPr>
              <p:cNvPr id="9" name="Straight Arrow Connector 8"/>
              <p:cNvCxnSpPr/>
              <p:nvPr/>
            </p:nvCxnSpPr>
            <p:spPr>
              <a:xfrm rot="5400000">
                <a:off x="-1781529" y="5347300"/>
                <a:ext cx="6096388" cy="1588"/>
              </a:xfrm>
              <a:prstGeom prst="straightConnector1">
                <a:avLst/>
              </a:prstGeom>
              <a:ln w="44450">
                <a:solidFill>
                  <a:schemeClr val="bg1"/>
                </a:solidFill>
                <a:headEnd type="none" w="sm" len="sm"/>
                <a:tailEnd type="arrow" w="sm" len="sm"/>
              </a:ln>
            </p:spPr>
            <p:style>
              <a:lnRef idx="2">
                <a:schemeClr val="accent1"/>
              </a:lnRef>
              <a:fillRef idx="0">
                <a:schemeClr val="accent1"/>
              </a:fillRef>
              <a:effectRef idx="1">
                <a:schemeClr val="accent1"/>
              </a:effectRef>
              <a:fontRef idx="minor">
                <a:schemeClr val="tx1"/>
              </a:fontRef>
            </p:style>
          </p:cxnSp>
          <p:sp>
            <p:nvSpPr>
              <p:cNvPr id="10" name="TextBox 20"/>
              <p:cNvSpPr txBox="1">
                <a:spLocks noChangeArrowheads="1"/>
              </p:cNvSpPr>
              <p:nvPr/>
            </p:nvSpPr>
            <p:spPr bwMode="auto">
              <a:xfrm rot="16200000">
                <a:off x="463005" y="3032349"/>
                <a:ext cx="1359854" cy="246221"/>
              </a:xfrm>
              <a:prstGeom prst="rect">
                <a:avLst/>
              </a:prstGeom>
              <a:noFill/>
              <a:ln w="9525">
                <a:noFill/>
                <a:miter lim="800000"/>
                <a:headEnd/>
                <a:tailEnd/>
              </a:ln>
            </p:spPr>
            <p:txBody>
              <a:bodyPr wrap="none">
                <a:prstTxWarp prst="textNoShape">
                  <a:avLst/>
                </a:prstTxWarp>
                <a:spAutoFit/>
              </a:bodyPr>
              <a:lstStyle/>
              <a:p>
                <a:r>
                  <a:rPr lang="en-US" sz="1000" b="1" i="1" dirty="0" smtClean="0">
                    <a:solidFill>
                      <a:schemeClr val="bg1"/>
                    </a:solidFill>
                    <a:latin typeface="Tahoma" charset="0"/>
                    <a:ea typeface="Tahoma" charset="0"/>
                    <a:cs typeface="Tahoma" charset="0"/>
                  </a:rPr>
                  <a:t>Light-Travel Time</a:t>
                </a:r>
                <a:endParaRPr lang="en-US" sz="1000" b="1" i="1" dirty="0">
                  <a:solidFill>
                    <a:schemeClr val="bg1"/>
                  </a:solidFill>
                  <a:latin typeface="Tahoma" charset="0"/>
                  <a:ea typeface="Tahoma" charset="0"/>
                  <a:cs typeface="Tahoma" charset="0"/>
                </a:endParaRPr>
              </a:p>
            </p:txBody>
          </p:sp>
        </p:grpSp>
      </p:grpSp>
      <p:grpSp>
        <p:nvGrpSpPr>
          <p:cNvPr id="17" name="Group 42"/>
          <p:cNvGrpSpPr>
            <a:grpSpLocks/>
          </p:cNvGrpSpPr>
          <p:nvPr/>
        </p:nvGrpSpPr>
        <p:grpSpPr bwMode="auto">
          <a:xfrm>
            <a:off x="122238" y="80963"/>
            <a:ext cx="5232400" cy="769937"/>
            <a:chOff x="199231" y="36036"/>
            <a:chExt cx="5230870" cy="769938"/>
          </a:xfrm>
        </p:grpSpPr>
        <p:sp>
          <p:nvSpPr>
            <p:cNvPr id="18" name="Rounded Rectangle 17"/>
            <p:cNvSpPr/>
            <p:nvPr/>
          </p:nvSpPr>
          <p:spPr>
            <a:xfrm>
              <a:off x="199231" y="88423"/>
              <a:ext cx="269796" cy="68580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TextBox 5"/>
            <p:cNvSpPr txBox="1"/>
            <p:nvPr/>
          </p:nvSpPr>
          <p:spPr>
            <a:xfrm>
              <a:off x="473788" y="36036"/>
              <a:ext cx="4956313" cy="769938"/>
            </a:xfrm>
            <a:prstGeom prst="rect">
              <a:avLst/>
            </a:prstGeom>
            <a:noFill/>
          </p:spPr>
          <p:txBody>
            <a:bodyPr wrap="none">
              <a:spAutoFit/>
            </a:bodyPr>
            <a:lstStyle/>
            <a:p>
              <a:pPr>
                <a:defRPr/>
              </a:pPr>
              <a:r>
                <a:rPr lang="en-US" sz="2400" b="1" cap="small" dirty="0">
                  <a:solidFill>
                    <a:srgbClr val="FF0000"/>
                  </a:solidFill>
                  <a:latin typeface="Tahoma"/>
                  <a:cs typeface="Tahoma"/>
                </a:rPr>
                <a:t>LOFAR</a:t>
              </a:r>
              <a:r>
                <a:rPr lang="en-US" sz="2400" b="1" cap="small" dirty="0">
                  <a:solidFill>
                    <a:srgbClr val="FFFFFF"/>
                  </a:solidFill>
                  <a:latin typeface="Tahoma"/>
                  <a:cs typeface="Tahoma"/>
                </a:rPr>
                <a:t> – </a:t>
              </a:r>
              <a:r>
                <a:rPr lang="en-US" sz="2400" b="1" cap="small" dirty="0">
                  <a:solidFill>
                    <a:srgbClr val="FF0000"/>
                  </a:solidFill>
                  <a:latin typeface="Tahoma"/>
                  <a:cs typeface="Tahoma"/>
                </a:rPr>
                <a:t>E</a:t>
              </a:r>
              <a:r>
                <a:rPr lang="en-US" sz="2400" b="1" cap="small" dirty="0">
                  <a:solidFill>
                    <a:srgbClr val="FFFFFF"/>
                  </a:solidFill>
                  <a:latin typeface="Tahoma"/>
                  <a:cs typeface="Tahoma"/>
                </a:rPr>
                <a:t>poch </a:t>
              </a:r>
              <a:r>
                <a:rPr lang="en-US" sz="2400" b="1" cap="small" dirty="0">
                  <a:solidFill>
                    <a:srgbClr val="FF0000"/>
                  </a:solidFill>
                  <a:latin typeface="Tahoma"/>
                  <a:cs typeface="Tahoma"/>
                </a:rPr>
                <a:t>o</a:t>
              </a:r>
              <a:r>
                <a:rPr lang="en-US" sz="2400" b="1" cap="small" dirty="0">
                  <a:solidFill>
                    <a:srgbClr val="FFFFFF"/>
                  </a:solidFill>
                  <a:latin typeface="Tahoma"/>
                  <a:cs typeface="Tahoma"/>
                </a:rPr>
                <a:t>f </a:t>
              </a:r>
              <a:r>
                <a:rPr lang="en-US" sz="2400" b="1" cap="small" dirty="0" err="1">
                  <a:solidFill>
                    <a:srgbClr val="FF0000"/>
                  </a:solidFill>
                  <a:latin typeface="Tahoma"/>
                  <a:cs typeface="Tahoma"/>
                </a:rPr>
                <a:t>R</a:t>
              </a:r>
              <a:r>
                <a:rPr lang="en-US" sz="2400" b="1" cap="small" dirty="0" err="1">
                  <a:solidFill>
                    <a:srgbClr val="FFFFFF"/>
                  </a:solidFill>
                  <a:latin typeface="Tahoma"/>
                  <a:cs typeface="Tahoma"/>
                </a:rPr>
                <a:t>eionization</a:t>
              </a:r>
              <a:r>
                <a:rPr lang="en-US" sz="2400" b="1" cap="small" dirty="0">
                  <a:solidFill>
                    <a:srgbClr val="FFFFFF"/>
                  </a:solidFill>
                  <a:latin typeface="Tahoma"/>
                  <a:cs typeface="Tahoma"/>
                </a:rPr>
                <a:t> </a:t>
              </a:r>
            </a:p>
            <a:p>
              <a:pPr>
                <a:defRPr/>
              </a:pPr>
              <a:r>
                <a:rPr lang="en-US" sz="2000" b="1" cap="small" dirty="0">
                  <a:solidFill>
                    <a:srgbClr val="FFFFFF"/>
                  </a:solidFill>
                  <a:latin typeface="Tahoma"/>
                  <a:cs typeface="Tahoma"/>
                </a:rPr>
                <a:t>key science project</a:t>
              </a:r>
            </a:p>
          </p:txBody>
        </p:sp>
        <p:pic>
          <p:nvPicPr>
            <p:cNvPr id="20" name="Picture 24"/>
            <p:cNvPicPr>
              <a:picLocks noChangeAspect="1"/>
            </p:cNvPicPr>
            <p:nvPr/>
          </p:nvPicPr>
          <p:blipFill>
            <a:blip r:embed="rId3"/>
            <a:srcRect/>
            <a:stretch>
              <a:fillRect/>
            </a:stretch>
          </p:blipFill>
          <p:spPr bwMode="auto">
            <a:xfrm>
              <a:off x="237600" y="180000"/>
              <a:ext cx="170873" cy="533400"/>
            </a:xfrm>
            <a:prstGeom prst="rect">
              <a:avLst/>
            </a:prstGeom>
            <a:noFill/>
            <a:ln w="9525">
              <a:noFill/>
              <a:miter lim="800000"/>
              <a:headEnd/>
              <a:tailEnd/>
            </a:ln>
          </p:spPr>
        </p:pic>
      </p:grpSp>
      <p:pic>
        <p:nvPicPr>
          <p:cNvPr id="31" name="Picture 30" descr="ASTRONlogo.pdf"/>
          <p:cNvPicPr>
            <a:picLocks noChangeAspect="1"/>
          </p:cNvPicPr>
          <p:nvPr/>
        </p:nvPicPr>
        <p:blipFill>
          <a:blip r:embed="rId4"/>
          <a:stretch>
            <a:fillRect/>
          </a:stretch>
        </p:blipFill>
        <p:spPr>
          <a:xfrm>
            <a:off x="191317" y="9692184"/>
            <a:ext cx="1825007" cy="330053"/>
          </a:xfrm>
          <a:prstGeom prst="rect">
            <a:avLst/>
          </a:prstGeom>
        </p:spPr>
      </p:pic>
      <p:grpSp>
        <p:nvGrpSpPr>
          <p:cNvPr id="29" name="Group 28"/>
          <p:cNvGrpSpPr/>
          <p:nvPr/>
        </p:nvGrpSpPr>
        <p:grpSpPr>
          <a:xfrm>
            <a:off x="1036638" y="1387475"/>
            <a:ext cx="6400800" cy="6257925"/>
            <a:chOff x="1036638" y="2212975"/>
            <a:chExt cx="6400800" cy="6257925"/>
          </a:xfrm>
        </p:grpSpPr>
        <p:grpSp>
          <p:nvGrpSpPr>
            <p:cNvPr id="21" name="Group 40"/>
            <p:cNvGrpSpPr>
              <a:grpSpLocks/>
            </p:cNvGrpSpPr>
            <p:nvPr/>
          </p:nvGrpSpPr>
          <p:grpSpPr bwMode="auto">
            <a:xfrm>
              <a:off x="1036638" y="2212975"/>
              <a:ext cx="3790950" cy="6257925"/>
              <a:chOff x="3159285" y="2146300"/>
              <a:chExt cx="3789996" cy="6257182"/>
            </a:xfrm>
          </p:grpSpPr>
          <p:pic>
            <p:nvPicPr>
              <p:cNvPr id="22" name="Picture 6" descr="cartoon.jpg"/>
              <p:cNvPicPr>
                <a:picLocks noChangeAspect="1"/>
              </p:cNvPicPr>
              <p:nvPr/>
            </p:nvPicPr>
            <p:blipFill>
              <a:blip r:embed="rId5"/>
              <a:srcRect/>
              <a:stretch>
                <a:fillRect/>
              </a:stretch>
            </p:blipFill>
            <p:spPr bwMode="auto">
              <a:xfrm>
                <a:off x="3159285" y="2298700"/>
                <a:ext cx="3745546" cy="6104782"/>
              </a:xfrm>
              <a:prstGeom prst="rect">
                <a:avLst/>
              </a:prstGeom>
              <a:noFill/>
              <a:ln w="9525">
                <a:noFill/>
                <a:miter lim="800000"/>
                <a:headEnd/>
                <a:tailEnd/>
              </a:ln>
            </p:spPr>
          </p:pic>
          <p:sp>
            <p:nvSpPr>
              <p:cNvPr id="23" name="Rectangle 22"/>
              <p:cNvSpPr/>
              <p:nvPr/>
            </p:nvSpPr>
            <p:spPr>
              <a:xfrm>
                <a:off x="3921093" y="4289171"/>
                <a:ext cx="2431438" cy="338098"/>
              </a:xfrm>
              <a:prstGeom prst="rect">
                <a:avLst/>
              </a:prstGeom>
            </p:spPr>
            <p:txBody>
              <a:bodyPr wrap="none">
                <a:spAutoFit/>
              </a:bodyPr>
              <a:lstStyle/>
              <a:p>
                <a:pPr algn="r">
                  <a:defRPr/>
                </a:pPr>
                <a:r>
                  <a:rPr lang="en-US" sz="1600" b="1" cap="small" dirty="0">
                    <a:solidFill>
                      <a:srgbClr val="FF0000"/>
                    </a:solidFill>
                    <a:latin typeface="Tahoma" charset="0"/>
                    <a:ea typeface="Tahoma" charset="0"/>
                    <a:cs typeface="Tahoma" charset="0"/>
                  </a:rPr>
                  <a:t>E</a:t>
                </a:r>
                <a:r>
                  <a:rPr lang="en-US" sz="1600" b="1" cap="small" dirty="0">
                    <a:solidFill>
                      <a:srgbClr val="FFFFFF"/>
                    </a:solidFill>
                    <a:latin typeface="Tahoma" charset="0"/>
                    <a:ea typeface="Tahoma" charset="0"/>
                    <a:cs typeface="Tahoma" charset="0"/>
                  </a:rPr>
                  <a:t>poch </a:t>
                </a:r>
                <a:r>
                  <a:rPr lang="en-US" sz="1600" b="1" cap="small" dirty="0">
                    <a:solidFill>
                      <a:srgbClr val="FF0000"/>
                    </a:solidFill>
                    <a:latin typeface="Tahoma" charset="0"/>
                    <a:ea typeface="Tahoma" charset="0"/>
                    <a:cs typeface="Tahoma" charset="0"/>
                  </a:rPr>
                  <a:t>o</a:t>
                </a:r>
                <a:r>
                  <a:rPr lang="en-US" sz="1600" b="1" cap="small" dirty="0">
                    <a:solidFill>
                      <a:srgbClr val="FFFFFF"/>
                    </a:solidFill>
                    <a:latin typeface="Tahoma" charset="0"/>
                    <a:ea typeface="Tahoma" charset="0"/>
                    <a:cs typeface="Tahoma" charset="0"/>
                  </a:rPr>
                  <a:t>f </a:t>
                </a:r>
                <a:r>
                  <a:rPr lang="en-US" sz="1600" b="1" cap="small" dirty="0" err="1">
                    <a:solidFill>
                      <a:srgbClr val="FF0000"/>
                    </a:solidFill>
                    <a:latin typeface="Tahoma" charset="0"/>
                    <a:ea typeface="Tahoma" charset="0"/>
                    <a:cs typeface="Tahoma" charset="0"/>
                  </a:rPr>
                  <a:t>R</a:t>
                </a:r>
                <a:r>
                  <a:rPr lang="en-US" sz="1600" b="1" cap="small" dirty="0" err="1">
                    <a:solidFill>
                      <a:srgbClr val="FFFFFF"/>
                    </a:solidFill>
                    <a:latin typeface="Tahoma" charset="0"/>
                    <a:ea typeface="Tahoma" charset="0"/>
                    <a:cs typeface="Tahoma" charset="0"/>
                  </a:rPr>
                  <a:t>eionization</a:t>
                </a:r>
                <a:endParaRPr lang="en-US" sz="1600" b="1" cap="small" dirty="0">
                  <a:solidFill>
                    <a:srgbClr val="FFFFFF"/>
                  </a:solidFill>
                  <a:latin typeface="Tahoma" charset="0"/>
                  <a:ea typeface="Tahoma" charset="0"/>
                  <a:cs typeface="Tahoma" charset="0"/>
                </a:endParaRPr>
              </a:p>
            </p:txBody>
          </p:sp>
          <p:sp>
            <p:nvSpPr>
              <p:cNvPr id="24" name="Rectangle 23"/>
              <p:cNvSpPr/>
              <p:nvPr/>
            </p:nvSpPr>
            <p:spPr>
              <a:xfrm>
                <a:off x="3170394" y="2146300"/>
                <a:ext cx="3778887" cy="277780"/>
              </a:xfrm>
              <a:prstGeom prst="rect">
                <a:avLst/>
              </a:prstGeom>
            </p:spPr>
            <p:txBody>
              <a:bodyPr>
                <a:spAutoFit/>
              </a:bodyPr>
              <a:lstStyle/>
              <a:p>
                <a:pPr algn="ctr">
                  <a:defRPr/>
                </a:pPr>
                <a:r>
                  <a:rPr lang="en-US" sz="1200" b="1" cap="small" dirty="0">
                    <a:solidFill>
                      <a:schemeClr val="bg1"/>
                    </a:solidFill>
                    <a:latin typeface="Tahoma" charset="0"/>
                    <a:ea typeface="Tahoma" charset="0"/>
                    <a:cs typeface="Tahoma" charset="0"/>
                  </a:rPr>
                  <a:t>C</a:t>
                </a:r>
                <a:r>
                  <a:rPr lang="en-US" sz="1200" b="1" cap="small" dirty="0">
                    <a:solidFill>
                      <a:srgbClr val="FF0000"/>
                    </a:solidFill>
                    <a:latin typeface="Tahoma" charset="0"/>
                    <a:ea typeface="Tahoma" charset="0"/>
                    <a:cs typeface="Tahoma" charset="0"/>
                  </a:rPr>
                  <a:t>osmic </a:t>
                </a:r>
                <a:r>
                  <a:rPr lang="en-US" sz="1200" b="1" cap="small" dirty="0">
                    <a:solidFill>
                      <a:srgbClr val="FFFFFF"/>
                    </a:solidFill>
                    <a:latin typeface="Tahoma" charset="0"/>
                    <a:ea typeface="Tahoma" charset="0"/>
                    <a:cs typeface="Tahoma" charset="0"/>
                  </a:rPr>
                  <a:t>M</a:t>
                </a:r>
                <a:r>
                  <a:rPr lang="en-US" sz="1200" b="1" cap="small" dirty="0">
                    <a:solidFill>
                      <a:srgbClr val="FF0000"/>
                    </a:solidFill>
                    <a:latin typeface="Tahoma" charset="0"/>
                    <a:ea typeface="Tahoma" charset="0"/>
                    <a:cs typeface="Tahoma" charset="0"/>
                  </a:rPr>
                  <a:t>icrowave </a:t>
                </a:r>
                <a:r>
                  <a:rPr lang="en-US" sz="1200" b="1" cap="small" dirty="0">
                    <a:solidFill>
                      <a:srgbClr val="FFFFFF"/>
                    </a:solidFill>
                    <a:latin typeface="Tahoma" charset="0"/>
                    <a:ea typeface="Tahoma" charset="0"/>
                    <a:cs typeface="Tahoma" charset="0"/>
                  </a:rPr>
                  <a:t>B</a:t>
                </a:r>
                <a:r>
                  <a:rPr lang="en-US" sz="1200" b="1" cap="small" dirty="0">
                    <a:solidFill>
                      <a:srgbClr val="FF0000"/>
                    </a:solidFill>
                    <a:latin typeface="Tahoma" charset="0"/>
                    <a:ea typeface="Tahoma" charset="0"/>
                    <a:cs typeface="Tahoma" charset="0"/>
                  </a:rPr>
                  <a:t>ackground</a:t>
                </a:r>
                <a:endParaRPr lang="en-US" sz="1200" b="1" dirty="0">
                  <a:solidFill>
                    <a:schemeClr val="bg1"/>
                  </a:solidFill>
                  <a:latin typeface="Tahoma" charset="0"/>
                  <a:ea typeface="Tahoma" charset="0"/>
                  <a:cs typeface="Tahoma" charset="0"/>
                </a:endParaRPr>
              </a:p>
            </p:txBody>
          </p:sp>
          <p:sp>
            <p:nvSpPr>
              <p:cNvPr id="25" name="TextBox 22"/>
              <p:cNvSpPr txBox="1">
                <a:spLocks noChangeArrowheads="1"/>
              </p:cNvSpPr>
              <p:nvPr/>
            </p:nvSpPr>
            <p:spPr bwMode="auto">
              <a:xfrm>
                <a:off x="6329370" y="4660900"/>
                <a:ext cx="575461" cy="246221"/>
              </a:xfrm>
              <a:prstGeom prst="rect">
                <a:avLst/>
              </a:prstGeom>
              <a:noFill/>
              <a:ln w="9525">
                <a:noFill/>
                <a:miter lim="800000"/>
                <a:headEnd/>
                <a:tailEnd/>
              </a:ln>
            </p:spPr>
            <p:txBody>
              <a:bodyPr wrap="none">
                <a:prstTxWarp prst="textNoShape">
                  <a:avLst/>
                </a:prstTxWarp>
                <a:spAutoFit/>
              </a:bodyPr>
              <a:lstStyle/>
              <a:p>
                <a:r>
                  <a:rPr lang="en-US" sz="1000" b="1">
                    <a:solidFill>
                      <a:srgbClr val="FF0000"/>
                    </a:solidFill>
                    <a:latin typeface="Tahoma" charset="0"/>
                    <a:ea typeface="Tahoma" charset="0"/>
                    <a:cs typeface="Tahoma" charset="0"/>
                  </a:rPr>
                  <a:t>21 cm</a:t>
                </a:r>
              </a:p>
            </p:txBody>
          </p:sp>
          <p:sp>
            <p:nvSpPr>
              <p:cNvPr id="26" name="TextBox 23"/>
              <p:cNvSpPr txBox="1">
                <a:spLocks noChangeArrowheads="1"/>
              </p:cNvSpPr>
              <p:nvPr/>
            </p:nvSpPr>
            <p:spPr bwMode="auto">
              <a:xfrm>
                <a:off x="6142831" y="7327900"/>
                <a:ext cx="563125" cy="246221"/>
              </a:xfrm>
              <a:prstGeom prst="rect">
                <a:avLst/>
              </a:prstGeom>
              <a:noFill/>
              <a:ln w="9525">
                <a:noFill/>
                <a:miter lim="800000"/>
                <a:headEnd/>
                <a:tailEnd/>
              </a:ln>
            </p:spPr>
            <p:txBody>
              <a:bodyPr wrap="none">
                <a:prstTxWarp prst="textNoShape">
                  <a:avLst/>
                </a:prstTxWarp>
                <a:spAutoFit/>
              </a:bodyPr>
              <a:lstStyle/>
              <a:p>
                <a:r>
                  <a:rPr lang="en-US" sz="1000" b="1">
                    <a:solidFill>
                      <a:srgbClr val="FF0000"/>
                    </a:solidFill>
                    <a:latin typeface="Tahoma" charset="0"/>
                    <a:ea typeface="Tahoma" charset="0"/>
                    <a:cs typeface="Tahoma" charset="0"/>
                  </a:rPr>
                  <a:t>1-2 m</a:t>
                </a:r>
              </a:p>
            </p:txBody>
          </p:sp>
          <p:sp>
            <p:nvSpPr>
              <p:cNvPr id="27" name="Freeform 28"/>
              <p:cNvSpPr>
                <a:spLocks noChangeArrowheads="1"/>
              </p:cNvSpPr>
              <p:nvPr/>
            </p:nvSpPr>
            <p:spPr bwMode="auto">
              <a:xfrm rot="-5400000">
                <a:off x="4847077" y="5956654"/>
                <a:ext cx="2667000" cy="380292"/>
              </a:xfrm>
              <a:custGeom>
                <a:avLst/>
                <a:gdLst>
                  <a:gd name="T0" fmla="*/ 0 w 3202729"/>
                  <a:gd name="T1" fmla="*/ 5842 h 908878"/>
                  <a:gd name="T2" fmla="*/ 294961 w 3202729"/>
                  <a:gd name="T3" fmla="*/ 860 h 908878"/>
                  <a:gd name="T4" fmla="*/ 702291 w 3202729"/>
                  <a:gd name="T5" fmla="*/ 11003 h 908878"/>
                  <a:gd name="T6" fmla="*/ 1095574 w 3202729"/>
                  <a:gd name="T7" fmla="*/ 326 h 908878"/>
                  <a:gd name="T8" fmla="*/ 1502904 w 3202729"/>
                  <a:gd name="T9" fmla="*/ 11003 h 908878"/>
                  <a:gd name="T10" fmla="*/ 1854048 w 3202729"/>
                  <a:gd name="T11" fmla="*/ 326 h 908878"/>
                  <a:gd name="T12" fmla="*/ 2134965 w 3202729"/>
                  <a:gd name="T13" fmla="*/ 10825 h 908878"/>
                  <a:gd name="T14" fmla="*/ 2331607 w 3202729"/>
                  <a:gd name="T15" fmla="*/ 860 h 908878"/>
                  <a:gd name="T16" fmla="*/ 2514201 w 3202729"/>
                  <a:gd name="T17" fmla="*/ 10648 h 908878"/>
                  <a:gd name="T18" fmla="*/ 2654661 w 3202729"/>
                  <a:gd name="T19" fmla="*/ 860 h 908878"/>
                  <a:gd name="T20" fmla="*/ 2781073 w 3202729"/>
                  <a:gd name="T21" fmla="*/ 11181 h 908878"/>
                  <a:gd name="T22" fmla="*/ 2865347 w 3202729"/>
                  <a:gd name="T23" fmla="*/ 504 h 908878"/>
                  <a:gd name="T24" fmla="*/ 3005807 w 3202729"/>
                  <a:gd name="T25" fmla="*/ 11359 h 908878"/>
                  <a:gd name="T26" fmla="*/ 3033897 w 3202729"/>
                  <a:gd name="T27" fmla="*/ 504 h 908878"/>
                  <a:gd name="T28" fmla="*/ 3146265 w 3202729"/>
                  <a:gd name="T29" fmla="*/ 11715 h 908878"/>
                  <a:gd name="T30" fmla="*/ 3174355 w 3202729"/>
                  <a:gd name="T31" fmla="*/ 504 h 908878"/>
                  <a:gd name="T32" fmla="*/ 3258629 w 3202729"/>
                  <a:gd name="T33" fmla="*/ 11715 h 908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02729"/>
                  <a:gd name="T52" fmla="*/ 0 h 908878"/>
                  <a:gd name="T53" fmla="*/ 3202729 w 3202729"/>
                  <a:gd name="T54" fmla="*/ 908878 h 908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02729" h="908878">
                    <a:moveTo>
                      <a:pt x="0" y="453289"/>
                    </a:moveTo>
                    <a:cubicBezTo>
                      <a:pt x="87431" y="226644"/>
                      <a:pt x="174862" y="0"/>
                      <a:pt x="289902" y="66728"/>
                    </a:cubicBezTo>
                    <a:cubicBezTo>
                      <a:pt x="404942" y="133456"/>
                      <a:pt x="559097" y="860558"/>
                      <a:pt x="690243" y="853655"/>
                    </a:cubicBezTo>
                    <a:cubicBezTo>
                      <a:pt x="821389" y="846752"/>
                      <a:pt x="945633" y="25311"/>
                      <a:pt x="1076779" y="25311"/>
                    </a:cubicBezTo>
                    <a:cubicBezTo>
                      <a:pt x="1207925" y="25311"/>
                      <a:pt x="1352877" y="853655"/>
                      <a:pt x="1477121" y="853655"/>
                    </a:cubicBezTo>
                    <a:cubicBezTo>
                      <a:pt x="1601365" y="853655"/>
                      <a:pt x="1718706" y="27612"/>
                      <a:pt x="1822242" y="25311"/>
                    </a:cubicBezTo>
                    <a:cubicBezTo>
                      <a:pt x="1925778" y="23010"/>
                      <a:pt x="2020112" y="832946"/>
                      <a:pt x="2098340" y="839849"/>
                    </a:cubicBezTo>
                    <a:cubicBezTo>
                      <a:pt x="2176568" y="846752"/>
                      <a:pt x="2229486" y="69029"/>
                      <a:pt x="2291608" y="66728"/>
                    </a:cubicBezTo>
                    <a:cubicBezTo>
                      <a:pt x="2353730" y="64427"/>
                      <a:pt x="2418152" y="826044"/>
                      <a:pt x="2471071" y="826044"/>
                    </a:cubicBezTo>
                    <a:cubicBezTo>
                      <a:pt x="2523990" y="826044"/>
                      <a:pt x="2565405" y="59825"/>
                      <a:pt x="2609120" y="66728"/>
                    </a:cubicBezTo>
                    <a:cubicBezTo>
                      <a:pt x="2652835" y="73631"/>
                      <a:pt x="2698852" y="872063"/>
                      <a:pt x="2733364" y="867461"/>
                    </a:cubicBezTo>
                    <a:cubicBezTo>
                      <a:pt x="2767876" y="862859"/>
                      <a:pt x="2779380" y="36816"/>
                      <a:pt x="2816193" y="39117"/>
                    </a:cubicBezTo>
                    <a:cubicBezTo>
                      <a:pt x="2853006" y="41418"/>
                      <a:pt x="2926632" y="881267"/>
                      <a:pt x="2954242" y="881267"/>
                    </a:cubicBezTo>
                    <a:cubicBezTo>
                      <a:pt x="2981852" y="881267"/>
                      <a:pt x="2958843" y="34515"/>
                      <a:pt x="2981851" y="39117"/>
                    </a:cubicBezTo>
                    <a:cubicBezTo>
                      <a:pt x="3004859" y="43719"/>
                      <a:pt x="3069282" y="908878"/>
                      <a:pt x="3092290" y="908878"/>
                    </a:cubicBezTo>
                    <a:cubicBezTo>
                      <a:pt x="3115298" y="908878"/>
                      <a:pt x="3101494" y="39117"/>
                      <a:pt x="3119900" y="39117"/>
                    </a:cubicBezTo>
                    <a:cubicBezTo>
                      <a:pt x="3138306" y="39117"/>
                      <a:pt x="3202729" y="908878"/>
                      <a:pt x="3202729" y="908878"/>
                    </a:cubicBezTo>
                  </a:path>
                </a:pathLst>
              </a:custGeom>
              <a:noFill/>
              <a:ln w="31750">
                <a:solidFill>
                  <a:srgbClr val="CCFFCC"/>
                </a:solidFill>
                <a:round/>
                <a:headEnd/>
                <a:tailEnd/>
              </a:ln>
            </p:spPr>
            <p:txBody>
              <a:bodyPr>
                <a:prstTxWarp prst="textNoShape">
                  <a:avLst/>
                </a:prstTxWarp>
              </a:bodyPr>
              <a:lstStyle/>
              <a:p>
                <a:endParaRPr lang="en-US"/>
              </a:p>
            </p:txBody>
          </p:sp>
        </p:grpSp>
        <p:sp>
          <p:nvSpPr>
            <p:cNvPr id="28" name="TextBox 13"/>
            <p:cNvSpPr txBox="1">
              <a:spLocks noChangeArrowheads="1"/>
            </p:cNvSpPr>
            <p:nvPr/>
          </p:nvSpPr>
          <p:spPr bwMode="auto">
            <a:xfrm>
              <a:off x="5151438" y="7994650"/>
              <a:ext cx="2133600" cy="400050"/>
            </a:xfrm>
            <a:prstGeom prst="rect">
              <a:avLst/>
            </a:prstGeom>
            <a:noFill/>
            <a:ln w="9525">
              <a:noFill/>
              <a:miter lim="800000"/>
              <a:headEnd/>
              <a:tailEnd/>
            </a:ln>
          </p:spPr>
          <p:txBody>
            <a:bodyPr>
              <a:prstTxWarp prst="textNoShape">
                <a:avLst/>
              </a:prstTxWarp>
              <a:spAutoFit/>
            </a:bodyPr>
            <a:lstStyle/>
            <a:p>
              <a:pPr>
                <a:defRPr/>
              </a:pPr>
              <a:r>
                <a:rPr lang="en-US" sz="1000" b="1" cap="small" dirty="0">
                  <a:solidFill>
                    <a:schemeClr val="bg1"/>
                  </a:solidFill>
                  <a:latin typeface="Tahoma" charset="0"/>
                  <a:ea typeface="Tahoma" charset="0"/>
                  <a:cs typeface="Tahoma" charset="0"/>
                </a:rPr>
                <a:t>supercomputer in Groningen</a:t>
              </a:r>
            </a:p>
            <a:p>
              <a:pPr>
                <a:defRPr/>
              </a:pPr>
              <a:r>
                <a:rPr lang="en-US" sz="1000" b="1" dirty="0">
                  <a:solidFill>
                    <a:schemeClr val="bg1"/>
                  </a:solidFill>
                  <a:latin typeface="Tahoma" charset="0"/>
                  <a:ea typeface="Tahoma" charset="0"/>
                  <a:cs typeface="Tahoma" charset="0"/>
                </a:rPr>
                <a:t>0 </a:t>
              </a:r>
              <a:r>
                <a:rPr lang="en-US" sz="1000" b="1" dirty="0" smtClean="0">
                  <a:solidFill>
                    <a:schemeClr val="bg1"/>
                  </a:solidFill>
                  <a:latin typeface="Tahoma" charset="0"/>
                  <a:ea typeface="Tahoma" charset="0"/>
                  <a:cs typeface="Tahoma" charset="0"/>
                </a:rPr>
                <a:t>seconds</a:t>
              </a:r>
              <a:endParaRPr lang="en-US" sz="1000" b="1" dirty="0">
                <a:solidFill>
                  <a:srgbClr val="FFFFFF"/>
                </a:solidFill>
                <a:latin typeface="Tahoma" charset="0"/>
                <a:ea typeface="Tahoma" charset="0"/>
                <a:cs typeface="Tahoma" charset="0"/>
              </a:endParaRPr>
            </a:p>
          </p:txBody>
        </p:sp>
        <p:grpSp>
          <p:nvGrpSpPr>
            <p:cNvPr id="30" name="Group 43"/>
            <p:cNvGrpSpPr>
              <a:grpSpLocks/>
            </p:cNvGrpSpPr>
            <p:nvPr/>
          </p:nvGrpSpPr>
          <p:grpSpPr bwMode="auto">
            <a:xfrm>
              <a:off x="4846642" y="2220913"/>
              <a:ext cx="2590796" cy="6249987"/>
              <a:chOff x="4314035" y="2146300"/>
              <a:chExt cx="2590796" cy="6250385"/>
            </a:xfrm>
          </p:grpSpPr>
          <p:grpSp>
            <p:nvGrpSpPr>
              <p:cNvPr id="33" name="Group 15"/>
              <p:cNvGrpSpPr>
                <a:grpSpLocks/>
              </p:cNvGrpSpPr>
              <p:nvPr/>
            </p:nvGrpSpPr>
            <p:grpSpPr bwMode="auto">
              <a:xfrm>
                <a:off x="4618831" y="2146300"/>
                <a:ext cx="2286000" cy="5657911"/>
                <a:chOff x="-257967" y="852142"/>
                <a:chExt cx="2285999" cy="5657796"/>
              </a:xfrm>
            </p:grpSpPr>
            <p:sp>
              <p:nvSpPr>
                <p:cNvPr id="37" name="TextBox 8"/>
                <p:cNvSpPr txBox="1">
                  <a:spLocks noChangeArrowheads="1"/>
                </p:cNvSpPr>
                <p:nvPr/>
              </p:nvSpPr>
              <p:spPr bwMode="auto">
                <a:xfrm>
                  <a:off x="-257967" y="852142"/>
                  <a:ext cx="2285999" cy="400102"/>
                </a:xfrm>
                <a:prstGeom prst="rect">
                  <a:avLst/>
                </a:prstGeom>
                <a:noFill/>
                <a:ln w="9525">
                  <a:noFill/>
                  <a:miter lim="800000"/>
                  <a:headEnd/>
                  <a:tailEnd/>
                </a:ln>
              </p:spPr>
              <p:txBody>
                <a:bodyPr>
                  <a:prstTxWarp prst="textNoShape">
                    <a:avLst/>
                  </a:prstTxWarp>
                  <a:spAutoFit/>
                </a:bodyPr>
                <a:lstStyle/>
                <a:p>
                  <a:r>
                    <a:rPr lang="en-US" sz="1000" b="1" dirty="0">
                      <a:solidFill>
                        <a:schemeClr val="bg1"/>
                      </a:solidFill>
                      <a:latin typeface="Tahoma" charset="0"/>
                      <a:ea typeface="Tahoma" charset="0"/>
                      <a:cs typeface="Tahoma" charset="0"/>
                    </a:rPr>
                    <a:t>13.7 </a:t>
                  </a:r>
                  <a:r>
                    <a:rPr lang="en-US" sz="1000" b="1" dirty="0" smtClean="0">
                      <a:solidFill>
                        <a:srgbClr val="FFFFFF"/>
                      </a:solidFill>
                      <a:latin typeface="Tahoma" charset="0"/>
                      <a:ea typeface="Tahoma" charset="0"/>
                      <a:cs typeface="Tahoma" charset="0"/>
                    </a:rPr>
                    <a:t>billion years</a:t>
                  </a:r>
                  <a:endParaRPr lang="en-US" sz="1000" b="1" dirty="0">
                    <a:solidFill>
                      <a:srgbClr val="FFFFFF"/>
                    </a:solidFill>
                    <a:latin typeface="Tahoma" charset="0"/>
                    <a:ea typeface="Tahoma" charset="0"/>
                    <a:cs typeface="Tahoma" charset="0"/>
                  </a:endParaRPr>
                </a:p>
                <a:p>
                  <a:r>
                    <a:rPr lang="en-US" sz="1000" b="1" dirty="0">
                      <a:solidFill>
                        <a:srgbClr val="FFFFFF"/>
                      </a:solidFill>
                      <a:latin typeface="Tahoma" charset="0"/>
                      <a:ea typeface="Tahoma" charset="0"/>
                      <a:cs typeface="Tahoma" charset="0"/>
                    </a:rPr>
                    <a:t>(</a:t>
                  </a:r>
                  <a:r>
                    <a:rPr lang="en-US" sz="1000" b="1" dirty="0">
                      <a:solidFill>
                        <a:srgbClr val="FF0000"/>
                      </a:solidFill>
                      <a:latin typeface="Tahoma" charset="0"/>
                      <a:ea typeface="Tahoma" charset="0"/>
                      <a:cs typeface="Tahoma" charset="0"/>
                    </a:rPr>
                    <a:t>z</a:t>
                  </a:r>
                  <a:r>
                    <a:rPr lang="en-US" sz="1000" b="1" dirty="0">
                      <a:solidFill>
                        <a:srgbClr val="FFFFFF"/>
                      </a:solidFill>
                      <a:latin typeface="Tahoma" charset="0"/>
                      <a:ea typeface="Tahoma" charset="0"/>
                      <a:cs typeface="Tahoma" charset="0"/>
                    </a:rPr>
                    <a:t>~</a:t>
                  </a:r>
                  <a:r>
                    <a:rPr lang="en-US" sz="1000" b="1" dirty="0">
                      <a:solidFill>
                        <a:srgbClr val="FF0000"/>
                      </a:solidFill>
                      <a:latin typeface="Tahoma" charset="0"/>
                      <a:ea typeface="Tahoma" charset="0"/>
                      <a:cs typeface="Tahoma" charset="0"/>
                    </a:rPr>
                    <a:t>1100</a:t>
                  </a:r>
                  <a:r>
                    <a:rPr lang="en-US" sz="1000" b="1" dirty="0">
                      <a:solidFill>
                        <a:srgbClr val="FFFFFF"/>
                      </a:solidFill>
                      <a:latin typeface="Tahoma" charset="0"/>
                      <a:ea typeface="Tahoma" charset="0"/>
                      <a:cs typeface="Tahoma" charset="0"/>
                    </a:rPr>
                    <a:t>)</a:t>
                  </a:r>
                </a:p>
              </p:txBody>
            </p:sp>
            <p:sp>
              <p:nvSpPr>
                <p:cNvPr id="38" name="TextBox 9"/>
                <p:cNvSpPr txBox="1">
                  <a:spLocks noChangeArrowheads="1"/>
                </p:cNvSpPr>
                <p:nvPr/>
              </p:nvSpPr>
              <p:spPr bwMode="auto">
                <a:xfrm>
                  <a:off x="-257967" y="2985699"/>
                  <a:ext cx="2133599" cy="400102"/>
                </a:xfrm>
                <a:prstGeom prst="rect">
                  <a:avLst/>
                </a:prstGeom>
                <a:noFill/>
                <a:ln w="9525">
                  <a:noFill/>
                  <a:miter lim="800000"/>
                  <a:headEnd/>
                  <a:tailEnd/>
                </a:ln>
              </p:spPr>
              <p:txBody>
                <a:bodyPr>
                  <a:prstTxWarp prst="textNoShape">
                    <a:avLst/>
                  </a:prstTxWarp>
                  <a:spAutoFit/>
                </a:bodyPr>
                <a:lstStyle/>
                <a:p>
                  <a:r>
                    <a:rPr lang="en-US" sz="1000" b="1" dirty="0">
                      <a:solidFill>
                        <a:schemeClr val="bg1"/>
                      </a:solidFill>
                      <a:latin typeface="Tahoma" charset="0"/>
                      <a:ea typeface="Tahoma" charset="0"/>
                      <a:cs typeface="Tahoma" charset="0"/>
                    </a:rPr>
                    <a:t>13.2 </a:t>
                  </a:r>
                  <a:r>
                    <a:rPr lang="en-US" sz="1000" b="1" dirty="0" smtClean="0">
                      <a:solidFill>
                        <a:srgbClr val="FFFFFF"/>
                      </a:solidFill>
                      <a:latin typeface="Tahoma" charset="0"/>
                      <a:ea typeface="Tahoma" charset="0"/>
                      <a:cs typeface="Tahoma" charset="0"/>
                    </a:rPr>
                    <a:t>billion years</a:t>
                  </a:r>
                  <a:endParaRPr lang="en-US" sz="1000" b="1" dirty="0">
                    <a:solidFill>
                      <a:srgbClr val="FFFFFF"/>
                    </a:solidFill>
                    <a:latin typeface="Tahoma" charset="0"/>
                    <a:ea typeface="Tahoma" charset="0"/>
                    <a:cs typeface="Tahoma" charset="0"/>
                  </a:endParaRPr>
                </a:p>
                <a:p>
                  <a:r>
                    <a:rPr lang="en-US" sz="1000" b="1" dirty="0">
                      <a:solidFill>
                        <a:srgbClr val="FFFFFF"/>
                      </a:solidFill>
                      <a:latin typeface="Tahoma" charset="0"/>
                      <a:ea typeface="Tahoma" charset="0"/>
                      <a:cs typeface="Tahoma" charset="0"/>
                    </a:rPr>
                    <a:t>(</a:t>
                  </a:r>
                  <a:r>
                    <a:rPr lang="en-US" sz="1000" b="1" dirty="0">
                      <a:solidFill>
                        <a:srgbClr val="FF0000"/>
                      </a:solidFill>
                      <a:latin typeface="Tahoma" charset="0"/>
                      <a:ea typeface="Tahoma" charset="0"/>
                      <a:cs typeface="Tahoma" charset="0"/>
                    </a:rPr>
                    <a:t>z</a:t>
                  </a:r>
                  <a:r>
                    <a:rPr lang="en-US" sz="1000" b="1" dirty="0">
                      <a:solidFill>
                        <a:srgbClr val="FFFFFF"/>
                      </a:solidFill>
                      <a:latin typeface="Tahoma" charset="0"/>
                      <a:ea typeface="Tahoma" charset="0"/>
                      <a:cs typeface="Tahoma" charset="0"/>
                    </a:rPr>
                    <a:t>~</a:t>
                  </a:r>
                  <a:r>
                    <a:rPr lang="en-US" sz="1000" b="1" dirty="0">
                      <a:solidFill>
                        <a:srgbClr val="FF0000"/>
                      </a:solidFill>
                      <a:latin typeface="Tahoma" charset="0"/>
                      <a:ea typeface="Tahoma" charset="0"/>
                      <a:cs typeface="Tahoma" charset="0"/>
                    </a:rPr>
                    <a:t>10</a:t>
                  </a:r>
                  <a:r>
                    <a:rPr lang="en-US" sz="1000" b="1" dirty="0">
                      <a:solidFill>
                        <a:srgbClr val="FFFFFF"/>
                      </a:solidFill>
                      <a:latin typeface="Tahoma" charset="0"/>
                      <a:ea typeface="Tahoma" charset="0"/>
                      <a:cs typeface="Tahoma" charset="0"/>
                    </a:rPr>
                    <a:t>)</a:t>
                  </a:r>
                </a:p>
              </p:txBody>
            </p:sp>
            <p:sp>
              <p:nvSpPr>
                <p:cNvPr id="39" name="TextBox 10"/>
                <p:cNvSpPr txBox="1">
                  <a:spLocks noChangeArrowheads="1"/>
                </p:cNvSpPr>
                <p:nvPr/>
              </p:nvSpPr>
              <p:spPr bwMode="auto">
                <a:xfrm>
                  <a:off x="-257967" y="4260653"/>
                  <a:ext cx="2133599" cy="554022"/>
                </a:xfrm>
                <a:prstGeom prst="rect">
                  <a:avLst/>
                </a:prstGeom>
                <a:noFill/>
                <a:ln w="9525">
                  <a:noFill/>
                  <a:miter lim="800000"/>
                  <a:headEnd/>
                  <a:tailEnd/>
                </a:ln>
              </p:spPr>
              <p:txBody>
                <a:bodyPr>
                  <a:prstTxWarp prst="textNoShape">
                    <a:avLst/>
                  </a:prstTxWarp>
                  <a:spAutoFit/>
                </a:bodyPr>
                <a:lstStyle/>
                <a:p>
                  <a:pPr>
                    <a:defRPr/>
                  </a:pPr>
                  <a:r>
                    <a:rPr lang="en-US" sz="1000" b="1" cap="small" dirty="0">
                      <a:solidFill>
                        <a:srgbClr val="FF0000"/>
                      </a:solidFill>
                      <a:latin typeface="Tahoma" charset="0"/>
                      <a:ea typeface="Tahoma" charset="0"/>
                      <a:cs typeface="Tahoma" charset="0"/>
                    </a:rPr>
                    <a:t>e</a:t>
                  </a:r>
                  <a:r>
                    <a:rPr lang="en-US" sz="1000" b="1" cap="small" dirty="0" smtClean="0">
                      <a:solidFill>
                        <a:srgbClr val="FF0000"/>
                      </a:solidFill>
                      <a:latin typeface="Tahoma" charset="0"/>
                      <a:ea typeface="Tahoma" charset="0"/>
                      <a:cs typeface="Tahoma" charset="0"/>
                    </a:rPr>
                    <a:t>xtragalactic foregrounds</a:t>
                  </a:r>
                  <a:endParaRPr lang="en-US" sz="1000" b="1" cap="small" dirty="0">
                    <a:solidFill>
                      <a:srgbClr val="FF0000"/>
                    </a:solidFill>
                    <a:latin typeface="Tahoma" charset="0"/>
                    <a:ea typeface="Tahoma" charset="0"/>
                    <a:cs typeface="Tahoma" charset="0"/>
                  </a:endParaRPr>
                </a:p>
                <a:p>
                  <a:pPr>
                    <a:defRPr/>
                  </a:pPr>
                  <a:r>
                    <a:rPr lang="en-US" sz="1000" b="1" dirty="0">
                      <a:solidFill>
                        <a:schemeClr val="bg1"/>
                      </a:solidFill>
                      <a:latin typeface="Tahoma" charset="0"/>
                      <a:ea typeface="Tahoma" charset="0"/>
                      <a:cs typeface="Tahoma" charset="0"/>
                    </a:rPr>
                    <a:t>11.5 </a:t>
                  </a:r>
                  <a:r>
                    <a:rPr lang="en-US" sz="1000" b="1" dirty="0" smtClean="0">
                      <a:solidFill>
                        <a:srgbClr val="FFFFFF"/>
                      </a:solidFill>
                      <a:latin typeface="Tahoma" charset="0"/>
                      <a:ea typeface="Tahoma" charset="0"/>
                      <a:cs typeface="Tahoma" charset="0"/>
                    </a:rPr>
                    <a:t>billion years</a:t>
                  </a:r>
                </a:p>
                <a:p>
                  <a:pPr>
                    <a:defRPr/>
                  </a:pPr>
                  <a:r>
                    <a:rPr lang="en-US" sz="1000" b="1" dirty="0" smtClean="0">
                      <a:solidFill>
                        <a:srgbClr val="FFFFFF"/>
                      </a:solidFill>
                      <a:latin typeface="Tahoma" charset="0"/>
                      <a:ea typeface="Tahoma" charset="0"/>
                      <a:cs typeface="Tahoma" charset="0"/>
                    </a:rPr>
                    <a:t>(</a:t>
                  </a:r>
                  <a:r>
                    <a:rPr lang="en-US" sz="1000" b="1" dirty="0">
                      <a:solidFill>
                        <a:srgbClr val="FF0000"/>
                      </a:solidFill>
                      <a:latin typeface="Tahoma" charset="0"/>
                      <a:ea typeface="Tahoma" charset="0"/>
                      <a:cs typeface="Tahoma" charset="0"/>
                    </a:rPr>
                    <a:t>z</a:t>
                  </a:r>
                  <a:r>
                    <a:rPr lang="en-US" sz="1000" b="1" dirty="0">
                      <a:solidFill>
                        <a:srgbClr val="FFFFFF"/>
                      </a:solidFill>
                      <a:latin typeface="Tahoma" charset="0"/>
                      <a:ea typeface="Tahoma" charset="0"/>
                      <a:cs typeface="Tahoma" charset="0"/>
                    </a:rPr>
                    <a:t>~</a:t>
                  </a:r>
                  <a:r>
                    <a:rPr lang="en-US" sz="1000" b="1" dirty="0">
                      <a:solidFill>
                        <a:srgbClr val="FF0000"/>
                      </a:solidFill>
                      <a:latin typeface="Tahoma" charset="0"/>
                      <a:ea typeface="Tahoma" charset="0"/>
                      <a:cs typeface="Tahoma" charset="0"/>
                    </a:rPr>
                    <a:t>3</a:t>
                  </a:r>
                  <a:r>
                    <a:rPr lang="en-US" sz="1000" b="1" dirty="0">
                      <a:solidFill>
                        <a:srgbClr val="FFFFFF"/>
                      </a:solidFill>
                      <a:latin typeface="Tahoma" charset="0"/>
                      <a:ea typeface="Tahoma" charset="0"/>
                      <a:cs typeface="Tahoma" charset="0"/>
                    </a:rPr>
                    <a:t>)</a:t>
                  </a:r>
                </a:p>
              </p:txBody>
            </p:sp>
            <p:sp>
              <p:nvSpPr>
                <p:cNvPr id="40" name="TextBox 11"/>
                <p:cNvSpPr txBox="1">
                  <a:spLocks noChangeArrowheads="1"/>
                </p:cNvSpPr>
                <p:nvPr/>
              </p:nvSpPr>
              <p:spPr bwMode="auto">
                <a:xfrm>
                  <a:off x="-257967" y="4890918"/>
                  <a:ext cx="2057399" cy="554022"/>
                </a:xfrm>
                <a:prstGeom prst="rect">
                  <a:avLst/>
                </a:prstGeom>
                <a:noFill/>
                <a:ln w="9525">
                  <a:noFill/>
                  <a:miter lim="800000"/>
                  <a:headEnd/>
                  <a:tailEnd/>
                </a:ln>
              </p:spPr>
              <p:txBody>
                <a:bodyPr>
                  <a:prstTxWarp prst="textNoShape">
                    <a:avLst/>
                  </a:prstTxWarp>
                  <a:spAutoFit/>
                </a:bodyPr>
                <a:lstStyle/>
                <a:p>
                  <a:pPr>
                    <a:defRPr/>
                  </a:pPr>
                  <a:r>
                    <a:rPr lang="en-US" sz="1000" b="1" cap="small" dirty="0" smtClean="0">
                      <a:solidFill>
                        <a:srgbClr val="FF0000"/>
                      </a:solidFill>
                      <a:latin typeface="Tahoma" charset="0"/>
                      <a:ea typeface="Tahoma" charset="0"/>
                      <a:cs typeface="Tahoma" charset="0"/>
                    </a:rPr>
                    <a:t>Galactic foregrounds</a:t>
                  </a:r>
                  <a:endParaRPr lang="en-US" sz="1000" b="1" dirty="0">
                    <a:solidFill>
                      <a:schemeClr val="bg1"/>
                    </a:solidFill>
                    <a:latin typeface="Tahoma" charset="0"/>
                    <a:ea typeface="Tahoma" charset="0"/>
                    <a:cs typeface="Tahoma" charset="0"/>
                  </a:endParaRPr>
                </a:p>
                <a:p>
                  <a:pPr>
                    <a:defRPr/>
                  </a:pPr>
                  <a:r>
                    <a:rPr lang="en-US" sz="1000" b="1" dirty="0">
                      <a:solidFill>
                        <a:schemeClr val="bg1"/>
                      </a:solidFill>
                      <a:latin typeface="Tahoma" charset="0"/>
                      <a:ea typeface="Tahoma" charset="0"/>
                      <a:cs typeface="Tahoma" charset="0"/>
                    </a:rPr>
                    <a:t>1 </a:t>
                  </a:r>
                  <a:r>
                    <a:rPr lang="en-US" sz="1000" b="1" dirty="0" smtClean="0">
                      <a:solidFill>
                        <a:srgbClr val="FFFFFF"/>
                      </a:solidFill>
                      <a:latin typeface="Tahoma" charset="0"/>
                      <a:ea typeface="Tahoma" charset="0"/>
                      <a:cs typeface="Tahoma" charset="0"/>
                    </a:rPr>
                    <a:t>thousand years</a:t>
                  </a:r>
                </a:p>
                <a:p>
                  <a:pPr>
                    <a:defRPr/>
                  </a:pPr>
                  <a:r>
                    <a:rPr lang="en-US" sz="1000" b="1" dirty="0" smtClean="0">
                      <a:solidFill>
                        <a:srgbClr val="FFFFFF"/>
                      </a:solidFill>
                      <a:latin typeface="Tahoma" charset="0"/>
                      <a:ea typeface="Tahoma" charset="0"/>
                      <a:cs typeface="Tahoma" charset="0"/>
                    </a:rPr>
                    <a:t>(</a:t>
                  </a:r>
                  <a:r>
                    <a:rPr lang="en-US" sz="1000" b="1" dirty="0">
                      <a:solidFill>
                        <a:srgbClr val="FF0000"/>
                      </a:solidFill>
                      <a:latin typeface="Tahoma" charset="0"/>
                      <a:ea typeface="Tahoma" charset="0"/>
                      <a:cs typeface="Tahoma" charset="0"/>
                    </a:rPr>
                    <a:t>z</a:t>
                  </a:r>
                  <a:r>
                    <a:rPr lang="en-US" sz="1000" b="1" dirty="0">
                      <a:solidFill>
                        <a:srgbClr val="FFFFFF"/>
                      </a:solidFill>
                      <a:latin typeface="Tahoma" charset="0"/>
                      <a:ea typeface="Tahoma" charset="0"/>
                      <a:cs typeface="Tahoma" charset="0"/>
                    </a:rPr>
                    <a:t>~</a:t>
                  </a:r>
                  <a:r>
                    <a:rPr lang="en-US" sz="1000" b="1" dirty="0">
                      <a:solidFill>
                        <a:srgbClr val="FF0000"/>
                      </a:solidFill>
                      <a:latin typeface="Tahoma" charset="0"/>
                      <a:ea typeface="Tahoma" charset="0"/>
                      <a:cs typeface="Tahoma" charset="0"/>
                    </a:rPr>
                    <a:t>0</a:t>
                  </a:r>
                  <a:r>
                    <a:rPr lang="en-US" sz="1000" b="1" dirty="0">
                      <a:solidFill>
                        <a:srgbClr val="FFFFFF"/>
                      </a:solidFill>
                      <a:latin typeface="Tahoma" charset="0"/>
                      <a:ea typeface="Tahoma" charset="0"/>
                      <a:cs typeface="Tahoma" charset="0"/>
                    </a:rPr>
                    <a:t>)</a:t>
                  </a:r>
                </a:p>
              </p:txBody>
            </p:sp>
            <p:sp>
              <p:nvSpPr>
                <p:cNvPr id="41" name="TextBox 12"/>
                <p:cNvSpPr txBox="1">
                  <a:spLocks noChangeArrowheads="1"/>
                </p:cNvSpPr>
                <p:nvPr/>
              </p:nvSpPr>
              <p:spPr bwMode="auto">
                <a:xfrm>
                  <a:off x="-257967" y="5511657"/>
                  <a:ext cx="1828799" cy="369904"/>
                </a:xfrm>
                <a:prstGeom prst="rect">
                  <a:avLst/>
                </a:prstGeom>
                <a:noFill/>
                <a:ln w="9525">
                  <a:noFill/>
                  <a:miter lim="800000"/>
                  <a:headEnd/>
                  <a:tailEnd/>
                </a:ln>
              </p:spPr>
              <p:txBody>
                <a:bodyPr>
                  <a:prstTxWarp prst="textNoShape">
                    <a:avLst/>
                  </a:prstTxWarp>
                  <a:spAutoFit/>
                </a:bodyPr>
                <a:lstStyle/>
                <a:p>
                  <a:pPr>
                    <a:defRPr/>
                  </a:pPr>
                  <a:r>
                    <a:rPr lang="en-US" sz="1000" b="1" cap="small" dirty="0" smtClean="0">
                      <a:solidFill>
                        <a:schemeClr val="bg1"/>
                      </a:solidFill>
                      <a:latin typeface="Tahoma" charset="0"/>
                      <a:ea typeface="Tahoma" charset="0"/>
                      <a:cs typeface="Tahoma" charset="0"/>
                    </a:rPr>
                    <a:t>ionosphere</a:t>
                  </a:r>
                  <a:endParaRPr lang="en-US" sz="1000" b="1" cap="small" dirty="0">
                    <a:solidFill>
                      <a:schemeClr val="bg1"/>
                    </a:solidFill>
                    <a:latin typeface="Tahoma" charset="0"/>
                    <a:ea typeface="Tahoma" charset="0"/>
                    <a:cs typeface="Tahoma" charset="0"/>
                  </a:endParaRPr>
                </a:p>
                <a:p>
                  <a:pPr>
                    <a:defRPr/>
                  </a:pPr>
                  <a:r>
                    <a:rPr lang="en-US" sz="1000" b="1" dirty="0">
                      <a:solidFill>
                        <a:schemeClr val="bg1"/>
                      </a:solidFill>
                      <a:latin typeface="Tahoma" charset="0"/>
                      <a:ea typeface="Tahoma" charset="0"/>
                      <a:cs typeface="Tahoma" charset="0"/>
                    </a:rPr>
                    <a:t>0.6 </a:t>
                  </a:r>
                  <a:r>
                    <a:rPr lang="en-US" sz="1000" b="1" dirty="0" smtClean="0">
                      <a:solidFill>
                        <a:schemeClr val="bg1"/>
                      </a:solidFill>
                      <a:latin typeface="Tahoma" charset="0"/>
                      <a:ea typeface="Tahoma" charset="0"/>
                      <a:cs typeface="Tahoma" charset="0"/>
                    </a:rPr>
                    <a:t>milliseconds</a:t>
                  </a:r>
                  <a:endParaRPr lang="en-US" sz="1000" b="1" dirty="0">
                    <a:solidFill>
                      <a:srgbClr val="FFFFFF"/>
                    </a:solidFill>
                    <a:latin typeface="Tahoma" charset="0"/>
                    <a:ea typeface="Tahoma" charset="0"/>
                    <a:cs typeface="Tahoma" charset="0"/>
                  </a:endParaRPr>
                </a:p>
              </p:txBody>
            </p:sp>
            <p:sp>
              <p:nvSpPr>
                <p:cNvPr id="42" name="TextBox 13"/>
                <p:cNvSpPr txBox="1">
                  <a:spLocks noChangeArrowheads="1"/>
                </p:cNvSpPr>
                <p:nvPr/>
              </p:nvSpPr>
              <p:spPr bwMode="auto">
                <a:xfrm>
                  <a:off x="-257967" y="6109836"/>
                  <a:ext cx="1828800" cy="400102"/>
                </a:xfrm>
                <a:prstGeom prst="rect">
                  <a:avLst/>
                </a:prstGeom>
                <a:noFill/>
                <a:ln w="9525">
                  <a:noFill/>
                  <a:miter lim="800000"/>
                  <a:headEnd/>
                  <a:tailEnd/>
                </a:ln>
              </p:spPr>
              <p:txBody>
                <a:bodyPr>
                  <a:prstTxWarp prst="textNoShape">
                    <a:avLst/>
                  </a:prstTxWarp>
                  <a:spAutoFit/>
                </a:bodyPr>
                <a:lstStyle/>
                <a:p>
                  <a:r>
                    <a:rPr lang="en-US" sz="1000" b="1" dirty="0">
                      <a:solidFill>
                        <a:schemeClr val="bg1"/>
                      </a:solidFill>
                      <a:latin typeface="Tahoma" charset="0"/>
                      <a:ea typeface="Tahoma" charset="0"/>
                      <a:cs typeface="Tahoma" charset="0"/>
                    </a:rPr>
                    <a:t>LOFAR</a:t>
                  </a:r>
                </a:p>
                <a:p>
                  <a:r>
                    <a:rPr lang="en-US" sz="1000" b="1" dirty="0">
                      <a:solidFill>
                        <a:schemeClr val="bg1"/>
                      </a:solidFill>
                      <a:latin typeface="Tahoma" charset="0"/>
                      <a:ea typeface="Tahoma" charset="0"/>
                      <a:cs typeface="Tahoma" charset="0"/>
                    </a:rPr>
                    <a:t>0.4 </a:t>
                  </a:r>
                  <a:r>
                    <a:rPr lang="en-US" sz="1000" b="1" dirty="0" err="1" smtClean="0">
                      <a:solidFill>
                        <a:schemeClr val="bg1"/>
                      </a:solidFill>
                      <a:latin typeface="Tahoma" charset="0"/>
                      <a:ea typeface="Tahoma" charset="0"/>
                      <a:cs typeface="Tahoma" charset="0"/>
                    </a:rPr>
                    <a:t>miliseconds</a:t>
                  </a:r>
                  <a:endParaRPr lang="en-US" sz="1000" b="1" dirty="0">
                    <a:solidFill>
                      <a:srgbClr val="FFFFFF"/>
                    </a:solidFill>
                    <a:latin typeface="Tahoma" charset="0"/>
                    <a:ea typeface="Tahoma" charset="0"/>
                    <a:cs typeface="Tahoma" charset="0"/>
                  </a:endParaRPr>
                </a:p>
              </p:txBody>
            </p:sp>
          </p:grpSp>
          <p:grpSp>
            <p:nvGrpSpPr>
              <p:cNvPr id="34" name="Group 41"/>
              <p:cNvGrpSpPr>
                <a:grpSpLocks/>
              </p:cNvGrpSpPr>
              <p:nvPr/>
            </p:nvGrpSpPr>
            <p:grpSpPr bwMode="auto">
              <a:xfrm>
                <a:off x="4314035" y="2300297"/>
                <a:ext cx="247646" cy="6096388"/>
                <a:chOff x="1019813" y="2299900"/>
                <a:chExt cx="247646" cy="6096388"/>
              </a:xfrm>
            </p:grpSpPr>
            <p:cxnSp>
              <p:nvCxnSpPr>
                <p:cNvPr id="35" name="Straight Arrow Connector 34"/>
                <p:cNvCxnSpPr/>
                <p:nvPr/>
              </p:nvCxnSpPr>
              <p:spPr>
                <a:xfrm rot="5400000">
                  <a:off x="-1781529" y="5347300"/>
                  <a:ext cx="6096388" cy="1588"/>
                </a:xfrm>
                <a:prstGeom prst="straightConnector1">
                  <a:avLst/>
                </a:prstGeom>
                <a:ln w="44450">
                  <a:solidFill>
                    <a:schemeClr val="bg1"/>
                  </a:solidFill>
                  <a:headEnd type="none" w="sm" len="sm"/>
                  <a:tailEnd type="arrow" w="sm" len="sm"/>
                </a:ln>
              </p:spPr>
              <p:style>
                <a:lnRef idx="2">
                  <a:schemeClr val="accent1"/>
                </a:lnRef>
                <a:fillRef idx="0">
                  <a:schemeClr val="accent1"/>
                </a:fillRef>
                <a:effectRef idx="1">
                  <a:schemeClr val="accent1"/>
                </a:effectRef>
                <a:fontRef idx="minor">
                  <a:schemeClr val="tx1"/>
                </a:fontRef>
              </p:style>
            </p:cxnSp>
            <p:sp>
              <p:nvSpPr>
                <p:cNvPr id="36" name="TextBox 20"/>
                <p:cNvSpPr txBox="1">
                  <a:spLocks noChangeArrowheads="1"/>
                </p:cNvSpPr>
                <p:nvPr/>
              </p:nvSpPr>
              <p:spPr bwMode="auto">
                <a:xfrm rot="16200000">
                  <a:off x="462997" y="3032349"/>
                  <a:ext cx="1359854" cy="246221"/>
                </a:xfrm>
                <a:prstGeom prst="rect">
                  <a:avLst/>
                </a:prstGeom>
                <a:noFill/>
                <a:ln w="9525">
                  <a:noFill/>
                  <a:miter lim="800000"/>
                  <a:headEnd/>
                  <a:tailEnd/>
                </a:ln>
              </p:spPr>
              <p:txBody>
                <a:bodyPr wrap="none">
                  <a:prstTxWarp prst="textNoShape">
                    <a:avLst/>
                  </a:prstTxWarp>
                  <a:spAutoFit/>
                </a:bodyPr>
                <a:lstStyle/>
                <a:p>
                  <a:r>
                    <a:rPr lang="en-US" sz="1000" b="1" i="1" dirty="0" smtClean="0">
                      <a:solidFill>
                        <a:schemeClr val="bg1"/>
                      </a:solidFill>
                      <a:latin typeface="Tahoma" charset="0"/>
                      <a:ea typeface="Tahoma" charset="0"/>
                      <a:cs typeface="Tahoma" charset="0"/>
                    </a:rPr>
                    <a:t>Light-Travel Time</a:t>
                  </a:r>
                  <a:endParaRPr lang="en-US" sz="1000" b="1" i="1" dirty="0">
                    <a:solidFill>
                      <a:schemeClr val="bg1"/>
                    </a:solidFill>
                    <a:latin typeface="Tahoma" charset="0"/>
                    <a:ea typeface="Tahoma" charset="0"/>
                    <a:cs typeface="Tahoma" charset="0"/>
                  </a:endParaRPr>
                </a:p>
              </p:txBody>
            </p:sp>
          </p:grpSp>
        </p:grpSp>
      </p:grpSp>
      <p:sp>
        <p:nvSpPr>
          <p:cNvPr id="43" name="TextBox 11"/>
          <p:cNvSpPr txBox="1">
            <a:spLocks noChangeArrowheads="1"/>
          </p:cNvSpPr>
          <p:nvPr/>
        </p:nvSpPr>
        <p:spPr bwMode="auto">
          <a:xfrm>
            <a:off x="503242" y="8680936"/>
            <a:ext cx="6019800" cy="707886"/>
          </a:xfrm>
          <a:prstGeom prst="rect">
            <a:avLst/>
          </a:prstGeom>
          <a:noFill/>
          <a:ln w="9525">
            <a:noFill/>
            <a:miter lim="800000"/>
            <a:headEnd/>
            <a:tailEnd/>
          </a:ln>
        </p:spPr>
        <p:txBody>
          <a:bodyPr>
            <a:prstTxWarp prst="textNoShape">
              <a:avLst/>
            </a:prstTxWarp>
            <a:spAutoFit/>
          </a:bodyPr>
          <a:lstStyle/>
          <a:p>
            <a:pPr algn="just"/>
            <a:r>
              <a:rPr lang="en-US" sz="800" dirty="0" smtClean="0">
                <a:solidFill>
                  <a:srgbClr val="FFFFFF"/>
                </a:solidFill>
                <a:latin typeface="Tahoma" charset="0"/>
                <a:ea typeface="Tahoma" charset="0"/>
                <a:cs typeface="Tahoma" charset="0"/>
              </a:rPr>
              <a:t>The </a:t>
            </a:r>
            <a:r>
              <a:rPr lang="en-US" sz="800" dirty="0" err="1" smtClean="0">
                <a:solidFill>
                  <a:srgbClr val="FFFFFF"/>
                </a:solidFill>
                <a:latin typeface="Tahoma" charset="0"/>
                <a:ea typeface="Tahoma" charset="0"/>
                <a:cs typeface="Tahoma" charset="0"/>
              </a:rPr>
              <a:t>EoR</a:t>
            </a:r>
            <a:r>
              <a:rPr lang="en-US" sz="800" dirty="0" smtClean="0">
                <a:solidFill>
                  <a:srgbClr val="FFFFFF"/>
                </a:solidFill>
                <a:latin typeface="Tahoma" charset="0"/>
                <a:ea typeface="Tahoma" charset="0"/>
                <a:cs typeface="Tahoma" charset="0"/>
              </a:rPr>
              <a:t> could be traced in space and time using relic radio emission that will be observed, for the first time, by the LOFAR (Low Frequency Array) radio telescope. The aim of the LOFAR-</a:t>
            </a:r>
            <a:r>
              <a:rPr lang="en-US" sz="800" dirty="0" err="1" smtClean="0">
                <a:solidFill>
                  <a:srgbClr val="FFFFFF"/>
                </a:solidFill>
                <a:latin typeface="Tahoma" charset="0"/>
                <a:ea typeface="Tahoma" charset="0"/>
                <a:cs typeface="Tahoma" charset="0"/>
              </a:rPr>
              <a:t>EoR</a:t>
            </a:r>
            <a:r>
              <a:rPr lang="en-US" sz="800" dirty="0" smtClean="0">
                <a:solidFill>
                  <a:srgbClr val="FFFFFF"/>
                </a:solidFill>
                <a:latin typeface="Tahoma" charset="0"/>
                <a:ea typeface="Tahoma" charset="0"/>
                <a:cs typeface="Tahoma" charset="0"/>
              </a:rPr>
              <a:t> project is to uncover the </a:t>
            </a:r>
            <a:r>
              <a:rPr lang="en-US" sz="800" dirty="0" err="1" smtClean="0">
                <a:solidFill>
                  <a:srgbClr val="FFFFFF"/>
                </a:solidFill>
                <a:latin typeface="Tahoma" charset="0"/>
                <a:ea typeface="Tahoma" charset="0"/>
                <a:cs typeface="Tahoma" charset="0"/>
              </a:rPr>
              <a:t>EoR</a:t>
            </a:r>
            <a:r>
              <a:rPr lang="en-US" sz="800" dirty="0" smtClean="0">
                <a:solidFill>
                  <a:srgbClr val="FFFFFF"/>
                </a:solidFill>
                <a:latin typeface="Tahoma" charset="0"/>
                <a:ea typeface="Tahoma" charset="0"/>
                <a:cs typeface="Tahoma" charset="0"/>
              </a:rPr>
              <a:t> and determine when and how the Universe started forming its first astrophysical objects. LOFAR will reveal how the ionizing radiation from these objects permeate and fill the whole Universe. The </a:t>
            </a:r>
            <a:r>
              <a:rPr lang="en-US" sz="800" dirty="0" err="1" smtClean="0">
                <a:solidFill>
                  <a:srgbClr val="FFFFFF"/>
                </a:solidFill>
                <a:latin typeface="Tahoma" charset="0"/>
                <a:ea typeface="Tahoma" charset="0"/>
                <a:cs typeface="Tahoma" charset="0"/>
              </a:rPr>
              <a:t>EoR</a:t>
            </a:r>
            <a:r>
              <a:rPr lang="en-US" sz="800" dirty="0" smtClean="0">
                <a:solidFill>
                  <a:srgbClr val="FFFFFF"/>
                </a:solidFill>
                <a:latin typeface="Tahoma" charset="0"/>
                <a:ea typeface="Tahoma" charset="0"/>
                <a:cs typeface="Tahoma" charset="0"/>
              </a:rPr>
              <a:t> is related to many fundamental questions in cosmology, galaxy formation, and the formation of first quasars and stars.</a:t>
            </a:r>
            <a:endParaRPr lang="en-US" sz="900" dirty="0">
              <a:solidFill>
                <a:srgbClr val="FFFFFF"/>
              </a:solidFill>
              <a:latin typeface="Tahoma" charset="0"/>
              <a:ea typeface="Tahoma" charset="0"/>
              <a:cs typeface="Tahoma"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239</TotalTime>
  <Words>294</Words>
  <Application>Microsoft Macintosh PowerPoint</Application>
  <PresentationFormat>Custom</PresentationFormat>
  <Paragraphs>40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ASTRON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Vibor Jelic</dc:creator>
  <cp:lastModifiedBy>Vibor Jelic</cp:lastModifiedBy>
  <cp:revision>15</cp:revision>
  <cp:lastPrinted>2010-10-08T07:50:21Z</cp:lastPrinted>
  <dcterms:created xsi:type="dcterms:W3CDTF">2010-10-08T07:13:38Z</dcterms:created>
  <dcterms:modified xsi:type="dcterms:W3CDTF">2011-09-26T19:18:31Z</dcterms:modified>
</cp:coreProperties>
</file>